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2" r:id="rId3"/>
    <p:sldId id="283" r:id="rId4"/>
    <p:sldId id="260" r:id="rId5"/>
    <p:sldId id="284" r:id="rId6"/>
    <p:sldId id="261" r:id="rId7"/>
    <p:sldId id="285" r:id="rId8"/>
    <p:sldId id="263" r:id="rId9"/>
    <p:sldId id="288" r:id="rId10"/>
    <p:sldId id="272" r:id="rId11"/>
    <p:sldId id="273" r:id="rId12"/>
    <p:sldId id="274" r:id="rId13"/>
    <p:sldId id="275" r:id="rId14"/>
    <p:sldId id="277" r:id="rId15"/>
    <p:sldId id="279" r:id="rId16"/>
    <p:sldId id="278" r:id="rId17"/>
    <p:sldId id="291" r:id="rId18"/>
    <p:sldId id="292" r:id="rId19"/>
    <p:sldId id="293" r:id="rId20"/>
    <p:sldId id="290" r:id="rId21"/>
    <p:sldId id="270" r:id="rId22"/>
    <p:sldId id="280" r:id="rId23"/>
    <p:sldId id="294" r:id="rId24"/>
    <p:sldId id="295" r:id="rId25"/>
    <p:sldId id="296" r:id="rId26"/>
    <p:sldId id="297" r:id="rId27"/>
    <p:sldId id="298" r:id="rId28"/>
    <p:sldId id="299" r:id="rId29"/>
    <p:sldId id="281" r:id="rId30"/>
    <p:sldId id="282" r:id="rId31"/>
  </p:sldIdLst>
  <p:sldSz cx="18288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1pPr>
    <a:lvl2pPr marL="0" marR="0" indent="2286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2pPr>
    <a:lvl3pPr marL="0" marR="0" indent="4572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3pPr>
    <a:lvl4pPr marL="0" marR="0" indent="6858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4pPr>
    <a:lvl5pPr marL="0" marR="0" indent="9144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5pPr>
    <a:lvl6pPr marL="0" marR="0" indent="11430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6pPr>
    <a:lvl7pPr marL="0" marR="0" indent="13716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7pPr>
    <a:lvl8pPr marL="0" marR="0" indent="16002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8pPr>
    <a:lvl9pPr marL="0" marR="0" indent="18288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9933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29"/>
  </p:normalViewPr>
  <p:slideViewPr>
    <p:cSldViewPr snapToGrid="0" snapToObjects="1">
      <p:cViewPr varScale="1">
        <p:scale>
          <a:sx n="34" d="100"/>
          <a:sy n="34" d="100"/>
        </p:scale>
        <p:origin x="9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045389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reports/2015/pdfs/vishnu_final.pdf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Trong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những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năm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gần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đây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cùng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với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cuộc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cách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mạng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công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nghệ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4.0,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dữ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liệu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ảo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đang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có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sự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phát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triển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mạnh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.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Tuy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nhiên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phần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lớn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dữ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liệu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vẫn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còn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được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lưu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trữ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dưới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dạng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ảnh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.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Trong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phạm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vi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bài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viết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chúng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tôi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giới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hạn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các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dữ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liệu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dạng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ảnh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là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các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bức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ảnh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chứa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chữ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số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viết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tay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.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Nhiệm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vụ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của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chúng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ta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là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số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hóa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các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bức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ảnh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.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Số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hóa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ở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đây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không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phải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chuyển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các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bức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ảnh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chụp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thành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các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tập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các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pixels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để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lưu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vào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máy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tính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mà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là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xác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định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tổng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thể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ảnh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chứa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số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viết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tay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nào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và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phân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loại</a:t>
            </a:r>
            <a:r>
              <a:rPr lang="en-US" sz="240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1">
                    <a:lumMod val="60000"/>
                    <a:lumOff val="40000"/>
                  </a:schemeClr>
                </a:solidFill>
              </a:rPr>
              <a:t>chúng</a:t>
            </a:r>
            <a:r>
              <a:rPr lang="en-US" sz="2400">
                <a:solidFill>
                  <a:srgbClr val="FFC000"/>
                </a:solidFill>
              </a:rPr>
              <a:t>.</a:t>
            </a:r>
            <a:endParaRPr lang="vi-VN" sz="2400">
              <a:solidFill>
                <a:srgbClr val="FFC000"/>
              </a:solidFill>
            </a:endParaRP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3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Đ</a:t>
            </a:r>
            <a:r>
              <a:rPr lang="vi-VN"/>
              <a:t>ư</a:t>
            </a:r>
            <a:r>
              <a:rPr lang="en-US" err="1"/>
              <a:t>ợc</a:t>
            </a:r>
            <a:r>
              <a:rPr lang="en-US"/>
              <a:t> </a:t>
            </a:r>
            <a:r>
              <a:rPr lang="en-US" err="1"/>
              <a:t>phái</a:t>
            </a:r>
            <a:r>
              <a:rPr lang="en-US"/>
              <a:t> </a:t>
            </a:r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bởi</a:t>
            </a:r>
            <a:r>
              <a:rPr lang="en-US"/>
              <a:t> </a:t>
            </a:r>
            <a:r>
              <a:rPr lang="en-US" err="1"/>
              <a:t>Nhà</a:t>
            </a:r>
            <a:r>
              <a:rPr lang="en-US"/>
              <a:t> </a:t>
            </a:r>
            <a:r>
              <a:rPr lang="en-US" err="1"/>
              <a:t>khoa</a:t>
            </a:r>
            <a:r>
              <a:rPr lang="en-US"/>
              <a:t> </a:t>
            </a:r>
            <a:r>
              <a:rPr lang="en-US" err="1"/>
              <a:t>học</a:t>
            </a:r>
            <a:r>
              <a:rPr lang="en-US"/>
              <a:t> </a:t>
            </a:r>
            <a:r>
              <a:rPr lang="en-US" err="1"/>
              <a:t>máy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Yan </a:t>
            </a:r>
            <a:r>
              <a:rPr lang="en-US" err="1"/>
              <a:t>Lecun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cộng</a:t>
            </a:r>
            <a:r>
              <a:rPr lang="en-US"/>
              <a:t>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ông</a:t>
            </a:r>
            <a:r>
              <a:rPr lang="en-US"/>
              <a:t> ta,</a:t>
            </a:r>
            <a:r>
              <a:rPr lang="vi-VN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LeCun hiện đang là giám đốc của FAIR, cơ quan nghiên cứu AI của Facebook.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93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Theo </a:t>
            </a:r>
            <a:r>
              <a:rPr lang="en-US" sz="2200" u="sng" err="1"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khảo</a:t>
            </a:r>
            <a:r>
              <a:rPr lang="en-US" sz="2200" u="sng"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</a:t>
            </a:r>
            <a:r>
              <a:rPr lang="en-US" sz="2200" u="sng" err="1"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sát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training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với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tập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dữ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liệu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30000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bức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ảnh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số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trong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tập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MNIST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đã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được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gán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nhãn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Testing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với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tập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5000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bức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ảnh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Kết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quả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cho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thấy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tỉ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lệ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chính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xác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trên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tập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train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là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88.03% 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và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tỉ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lệ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chính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xác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trên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tập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testing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là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88.69%.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Nhưng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trong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tập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dữ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liệu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Chars74K,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với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tập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training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gồm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6400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ảnh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và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tập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testing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gồm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1600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ảnh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Kết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quả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chỉ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đạt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30.15%,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thấp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hơn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nhiều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so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với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tập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MNIST.</a:t>
            </a:r>
          </a:p>
          <a:p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Tiếp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theo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là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thuật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toán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KNN (K-Nearest Neighbor). Qua </a:t>
            </a:r>
            <a:r>
              <a:rPr lang="en-US" sz="2200" u="sng" err="1"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khảo</a:t>
            </a:r>
            <a:r>
              <a:rPr lang="en-US" sz="2200" u="sng"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</a:t>
            </a:r>
            <a:r>
              <a:rPr lang="en-US" sz="2200" u="sng" err="1"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sát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với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việc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tìm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100 neighbors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của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mỗi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bức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ảnh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Tập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training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gôm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30000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bức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ảnh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lấy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từ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tập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MNIST,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tập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testing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gồm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5000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ảnh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Kết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quả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đạt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được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là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93,73%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với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tập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training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và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93.28%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trên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tập</a:t>
            </a:r>
            <a:r>
              <a:rPr lang="en-US" sz="220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testing.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Để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hiểu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rõ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hơn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về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cách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hoạt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động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của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CNNs. 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ConvNets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được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lấy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tên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từ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các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phép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toán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“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phức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tạp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” “convolution”.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Với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mục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đích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trích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suất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các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chức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năng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(features)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từ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hình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ảnh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đầu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vào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.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Như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đã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đề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cấp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ở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trên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mọi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hình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ảnh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có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thể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được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xem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như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là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một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ma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trận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của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các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pixels.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Giả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sử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ta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có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một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ma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trận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5x5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đại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diện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cho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một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ảnh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có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giá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trị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pixels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là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0 </a:t>
            </a:r>
            <a:r>
              <a:rPr kumimoji="0" lang="en-US" altLang="vi-VN" sz="24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hoặc</a:t>
            </a:r>
            <a:r>
              <a:rPr kumimoji="0" lang="en-US" altLang="vi-VN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1:</a:t>
            </a:r>
            <a:endParaRPr kumimoji="0" lang="vi-VN" altLang="vi-VN" sz="24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Ma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trận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gọi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convlution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, ta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mảng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trượt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(sliding)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mảng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3x3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mảng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5x5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tưởng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cặp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ma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trận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vi-VN" sz="2800" dirty="0">
              <a:solidFill>
                <a:srgbClr val="FFC000"/>
              </a:solidFill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771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xfrm>
            <a:off x="8960892" y="11525251"/>
            <a:ext cx="359073" cy="353943"/>
          </a:xfrm>
          <a:prstGeom prst="rect">
            <a:avLst/>
          </a:prstGeom>
        </p:spPr>
        <p:txBody>
          <a:bodyPr wrap="none"/>
          <a:lstStyle>
            <a:lvl1pPr algn="ctr">
              <a:defRPr sz="1800" cap="none" spc="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dark bg">
    <p:bg>
      <p:bgPr>
        <a:solidFill>
          <a:srgbClr val="3939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8960892" y="11525251"/>
            <a:ext cx="359073" cy="353943"/>
          </a:xfrm>
          <a:prstGeom prst="rect">
            <a:avLst/>
          </a:prstGeom>
        </p:spPr>
        <p:txBody>
          <a:bodyPr wrap="none"/>
          <a:lstStyle>
            <a:lvl1pPr algn="ctr">
              <a:defRPr sz="1800" cap="none" spc="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712244" y="3515043"/>
            <a:ext cx="2180035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71624" y="3515043"/>
            <a:ext cx="2180035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031004" y="3515043"/>
            <a:ext cx="2180035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690384" y="3515043"/>
            <a:ext cx="2180035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349764" y="3515043"/>
            <a:ext cx="2180035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712244" y="7060883"/>
            <a:ext cx="2180035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371624" y="7060883"/>
            <a:ext cx="2180035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031004" y="7060883"/>
            <a:ext cx="2180035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0690384" y="7060883"/>
            <a:ext cx="2180035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349764" y="7060883"/>
            <a:ext cx="2180035" cy="29067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">
    <p:bg>
      <p:bgPr>
        <a:solidFill>
          <a:srgbClr val="3939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4F5F7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/>
        </p:nvSpPr>
        <p:spPr>
          <a:xfrm>
            <a:off x="15874679" y="845084"/>
            <a:ext cx="203450" cy="216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7" y="5082"/>
                </a:moveTo>
                <a:cubicBezTo>
                  <a:pt x="19237" y="5506"/>
                  <a:pt x="19237" y="5929"/>
                  <a:pt x="19237" y="5929"/>
                </a:cubicBezTo>
                <a:cubicBezTo>
                  <a:pt x="19237" y="13129"/>
                  <a:pt x="14850" y="21600"/>
                  <a:pt x="6750" y="21600"/>
                </a:cubicBezTo>
                <a:cubicBezTo>
                  <a:pt x="4388" y="21600"/>
                  <a:pt x="2025" y="20753"/>
                  <a:pt x="0" y="19059"/>
                </a:cubicBezTo>
                <a:cubicBezTo>
                  <a:pt x="338" y="19059"/>
                  <a:pt x="675" y="19059"/>
                  <a:pt x="1013" y="19059"/>
                </a:cubicBezTo>
                <a:cubicBezTo>
                  <a:pt x="3038" y="19059"/>
                  <a:pt x="5063" y="18212"/>
                  <a:pt x="6413" y="16941"/>
                </a:cubicBezTo>
                <a:cubicBezTo>
                  <a:pt x="4725" y="16941"/>
                  <a:pt x="3038" y="15247"/>
                  <a:pt x="2363" y="13129"/>
                </a:cubicBezTo>
                <a:cubicBezTo>
                  <a:pt x="2700" y="13129"/>
                  <a:pt x="3038" y="13129"/>
                  <a:pt x="3375" y="13129"/>
                </a:cubicBezTo>
                <a:cubicBezTo>
                  <a:pt x="3713" y="13129"/>
                  <a:pt x="4050" y="13129"/>
                  <a:pt x="4388" y="13129"/>
                </a:cubicBezTo>
                <a:cubicBezTo>
                  <a:pt x="2363" y="12282"/>
                  <a:pt x="1013" y="10165"/>
                  <a:pt x="1013" y="7624"/>
                </a:cubicBezTo>
                <a:cubicBezTo>
                  <a:pt x="1013" y="7624"/>
                  <a:pt x="1013" y="7624"/>
                  <a:pt x="1013" y="7624"/>
                </a:cubicBezTo>
                <a:cubicBezTo>
                  <a:pt x="1688" y="8047"/>
                  <a:pt x="2363" y="8047"/>
                  <a:pt x="3038" y="8047"/>
                </a:cubicBezTo>
                <a:cubicBezTo>
                  <a:pt x="1688" y="7200"/>
                  <a:pt x="1013" y="5506"/>
                  <a:pt x="1013" y="3812"/>
                </a:cubicBezTo>
                <a:cubicBezTo>
                  <a:pt x="1013" y="2541"/>
                  <a:pt x="1350" y="1694"/>
                  <a:pt x="1688" y="847"/>
                </a:cubicBezTo>
                <a:cubicBezTo>
                  <a:pt x="3713" y="4235"/>
                  <a:pt x="7088" y="6353"/>
                  <a:pt x="10463" y="6776"/>
                </a:cubicBezTo>
                <a:cubicBezTo>
                  <a:pt x="10463" y="6353"/>
                  <a:pt x="10463" y="5929"/>
                  <a:pt x="10463" y="5506"/>
                </a:cubicBezTo>
                <a:cubicBezTo>
                  <a:pt x="10463" y="2118"/>
                  <a:pt x="12487" y="0"/>
                  <a:pt x="14850" y="0"/>
                </a:cubicBezTo>
                <a:cubicBezTo>
                  <a:pt x="16200" y="0"/>
                  <a:pt x="17212" y="424"/>
                  <a:pt x="18225" y="1694"/>
                </a:cubicBezTo>
                <a:cubicBezTo>
                  <a:pt x="18900" y="1271"/>
                  <a:pt x="19912" y="847"/>
                  <a:pt x="20925" y="424"/>
                </a:cubicBezTo>
                <a:cubicBezTo>
                  <a:pt x="20587" y="1694"/>
                  <a:pt x="19912" y="2541"/>
                  <a:pt x="18900" y="3388"/>
                </a:cubicBezTo>
                <a:cubicBezTo>
                  <a:pt x="19912" y="2965"/>
                  <a:pt x="20587" y="2965"/>
                  <a:pt x="21600" y="2541"/>
                </a:cubicBezTo>
                <a:cubicBezTo>
                  <a:pt x="20925" y="3388"/>
                  <a:pt x="20250" y="4659"/>
                  <a:pt x="19237" y="5082"/>
                </a:cubicBez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34289" rIns="34289"/>
          <a:lstStyle/>
          <a:p>
            <a:pPr algn="l" defTabSz="342900">
              <a:defRPr sz="2400">
                <a:solidFill>
                  <a:srgbClr val="68687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42" name="Shape 42"/>
          <p:cNvSpPr/>
          <p:nvPr/>
        </p:nvSpPr>
        <p:spPr>
          <a:xfrm>
            <a:off x="15521050" y="810684"/>
            <a:ext cx="112046" cy="285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546"/>
                </a:moveTo>
                <a:cubicBezTo>
                  <a:pt x="17897" y="3546"/>
                  <a:pt x="17897" y="3546"/>
                  <a:pt x="17897" y="3546"/>
                </a:cubicBezTo>
                <a:cubicBezTo>
                  <a:pt x="14811" y="3546"/>
                  <a:pt x="14194" y="4513"/>
                  <a:pt x="14194" y="5481"/>
                </a:cubicBezTo>
                <a:cubicBezTo>
                  <a:pt x="14194" y="8060"/>
                  <a:pt x="14194" y="8060"/>
                  <a:pt x="14194" y="8060"/>
                </a:cubicBezTo>
                <a:cubicBezTo>
                  <a:pt x="21600" y="8060"/>
                  <a:pt x="21600" y="8060"/>
                  <a:pt x="21600" y="8060"/>
                </a:cubicBezTo>
                <a:cubicBezTo>
                  <a:pt x="20366" y="11928"/>
                  <a:pt x="20366" y="11928"/>
                  <a:pt x="20366" y="11928"/>
                </a:cubicBezTo>
                <a:cubicBezTo>
                  <a:pt x="14194" y="11928"/>
                  <a:pt x="14194" y="11928"/>
                  <a:pt x="14194" y="11928"/>
                </a:cubicBezTo>
                <a:cubicBezTo>
                  <a:pt x="14194" y="21600"/>
                  <a:pt x="14194" y="21600"/>
                  <a:pt x="14194" y="21600"/>
                </a:cubicBezTo>
                <a:cubicBezTo>
                  <a:pt x="6789" y="21600"/>
                  <a:pt x="6789" y="21600"/>
                  <a:pt x="6789" y="21600"/>
                </a:cubicBezTo>
                <a:cubicBezTo>
                  <a:pt x="6789" y="11928"/>
                  <a:pt x="6789" y="11928"/>
                  <a:pt x="6789" y="11928"/>
                </a:cubicBezTo>
                <a:cubicBezTo>
                  <a:pt x="0" y="11928"/>
                  <a:pt x="0" y="11928"/>
                  <a:pt x="0" y="11928"/>
                </a:cubicBezTo>
                <a:cubicBezTo>
                  <a:pt x="0" y="8060"/>
                  <a:pt x="0" y="8060"/>
                  <a:pt x="0" y="8060"/>
                </a:cubicBezTo>
                <a:cubicBezTo>
                  <a:pt x="6789" y="8060"/>
                  <a:pt x="6789" y="8060"/>
                  <a:pt x="6789" y="8060"/>
                </a:cubicBezTo>
                <a:cubicBezTo>
                  <a:pt x="6789" y="5158"/>
                  <a:pt x="6789" y="5158"/>
                  <a:pt x="6789" y="5158"/>
                </a:cubicBezTo>
                <a:cubicBezTo>
                  <a:pt x="6789" y="1934"/>
                  <a:pt x="10491" y="0"/>
                  <a:pt x="16046" y="0"/>
                </a:cubicBezTo>
                <a:cubicBezTo>
                  <a:pt x="18514" y="0"/>
                  <a:pt x="20983" y="322"/>
                  <a:pt x="21600" y="322"/>
                </a:cubicBezTo>
                <a:lnTo>
                  <a:pt x="21600" y="3546"/>
                </a:ln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34289" rIns="34289"/>
          <a:lstStyle/>
          <a:p>
            <a:pPr algn="l" defTabSz="342900">
              <a:defRPr sz="2400">
                <a:solidFill>
                  <a:srgbClr val="68687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43" name="Shape 43"/>
          <p:cNvSpPr/>
          <p:nvPr/>
        </p:nvSpPr>
        <p:spPr>
          <a:xfrm>
            <a:off x="16312436" y="819735"/>
            <a:ext cx="126594" cy="266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900" y="1029"/>
                  <a:pt x="18900" y="1029"/>
                  <a:pt x="18900" y="1029"/>
                </a:cubicBezTo>
                <a:cubicBezTo>
                  <a:pt x="16200" y="1029"/>
                  <a:pt x="16200" y="1029"/>
                  <a:pt x="16200" y="1029"/>
                </a:cubicBezTo>
                <a:cubicBezTo>
                  <a:pt x="17820" y="2057"/>
                  <a:pt x="19440" y="3086"/>
                  <a:pt x="19440" y="4800"/>
                </a:cubicBezTo>
                <a:cubicBezTo>
                  <a:pt x="19440" y="8229"/>
                  <a:pt x="14580" y="8571"/>
                  <a:pt x="14580" y="10286"/>
                </a:cubicBezTo>
                <a:cubicBezTo>
                  <a:pt x="14580" y="12000"/>
                  <a:pt x="20520" y="12686"/>
                  <a:pt x="20520" y="16114"/>
                </a:cubicBezTo>
                <a:cubicBezTo>
                  <a:pt x="20520" y="17143"/>
                  <a:pt x="20520" y="17829"/>
                  <a:pt x="19980" y="18514"/>
                </a:cubicBezTo>
                <a:cubicBezTo>
                  <a:pt x="17820" y="20914"/>
                  <a:pt x="12960" y="21600"/>
                  <a:pt x="9180" y="21600"/>
                </a:cubicBezTo>
                <a:cubicBezTo>
                  <a:pt x="6480" y="21600"/>
                  <a:pt x="2700" y="20914"/>
                  <a:pt x="540" y="19200"/>
                </a:cubicBezTo>
                <a:cubicBezTo>
                  <a:pt x="0" y="18857"/>
                  <a:pt x="0" y="18171"/>
                  <a:pt x="0" y="17486"/>
                </a:cubicBezTo>
                <a:cubicBezTo>
                  <a:pt x="0" y="16114"/>
                  <a:pt x="1620" y="14743"/>
                  <a:pt x="3240" y="14057"/>
                </a:cubicBezTo>
                <a:cubicBezTo>
                  <a:pt x="5940" y="13029"/>
                  <a:pt x="8640" y="13029"/>
                  <a:pt x="11340" y="12686"/>
                </a:cubicBezTo>
                <a:cubicBezTo>
                  <a:pt x="10800" y="12000"/>
                  <a:pt x="10260" y="11657"/>
                  <a:pt x="10260" y="10971"/>
                </a:cubicBezTo>
                <a:cubicBezTo>
                  <a:pt x="10260" y="10286"/>
                  <a:pt x="10260" y="9943"/>
                  <a:pt x="10800" y="9600"/>
                </a:cubicBezTo>
                <a:cubicBezTo>
                  <a:pt x="10260" y="9943"/>
                  <a:pt x="9720" y="9943"/>
                  <a:pt x="9180" y="9943"/>
                </a:cubicBezTo>
                <a:cubicBezTo>
                  <a:pt x="5400" y="9943"/>
                  <a:pt x="2160" y="7886"/>
                  <a:pt x="2160" y="5486"/>
                </a:cubicBezTo>
                <a:cubicBezTo>
                  <a:pt x="2160" y="3771"/>
                  <a:pt x="3240" y="2400"/>
                  <a:pt x="4860" y="1714"/>
                </a:cubicBezTo>
                <a:cubicBezTo>
                  <a:pt x="7020" y="343"/>
                  <a:pt x="10260" y="0"/>
                  <a:pt x="12960" y="0"/>
                </a:cubicBezTo>
                <a:lnTo>
                  <a:pt x="21600" y="0"/>
                </a:lnTo>
                <a:close/>
                <a:moveTo>
                  <a:pt x="12960" y="13714"/>
                </a:moveTo>
                <a:cubicBezTo>
                  <a:pt x="12960" y="13714"/>
                  <a:pt x="12420" y="13714"/>
                  <a:pt x="11880" y="13714"/>
                </a:cubicBezTo>
                <a:cubicBezTo>
                  <a:pt x="8640" y="13714"/>
                  <a:pt x="3780" y="14400"/>
                  <a:pt x="3780" y="16800"/>
                </a:cubicBezTo>
                <a:cubicBezTo>
                  <a:pt x="3780" y="19543"/>
                  <a:pt x="8100" y="20229"/>
                  <a:pt x="11340" y="20229"/>
                </a:cubicBezTo>
                <a:cubicBezTo>
                  <a:pt x="14580" y="20229"/>
                  <a:pt x="17820" y="19543"/>
                  <a:pt x="17820" y="17486"/>
                </a:cubicBezTo>
                <a:cubicBezTo>
                  <a:pt x="17820" y="15429"/>
                  <a:pt x="15120" y="14400"/>
                  <a:pt x="12960" y="13714"/>
                </a:cubicBezTo>
                <a:close/>
                <a:moveTo>
                  <a:pt x="9720" y="1029"/>
                </a:moveTo>
                <a:cubicBezTo>
                  <a:pt x="8640" y="1029"/>
                  <a:pt x="7560" y="1371"/>
                  <a:pt x="7020" y="2057"/>
                </a:cubicBezTo>
                <a:cubicBezTo>
                  <a:pt x="5940" y="2400"/>
                  <a:pt x="5940" y="3086"/>
                  <a:pt x="5940" y="4114"/>
                </a:cubicBezTo>
                <a:cubicBezTo>
                  <a:pt x="5940" y="5829"/>
                  <a:pt x="7560" y="8914"/>
                  <a:pt x="11340" y="8914"/>
                </a:cubicBezTo>
                <a:cubicBezTo>
                  <a:pt x="12420" y="8914"/>
                  <a:pt x="13500" y="8571"/>
                  <a:pt x="14580" y="8229"/>
                </a:cubicBezTo>
                <a:cubicBezTo>
                  <a:pt x="15120" y="7543"/>
                  <a:pt x="15660" y="6857"/>
                  <a:pt x="15660" y="6171"/>
                </a:cubicBezTo>
                <a:cubicBezTo>
                  <a:pt x="15660" y="4114"/>
                  <a:pt x="13500" y="1029"/>
                  <a:pt x="9720" y="1029"/>
                </a:cubicBez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34289" rIns="34289"/>
          <a:lstStyle/>
          <a:p>
            <a:pPr algn="l" defTabSz="342900">
              <a:defRPr sz="2400">
                <a:solidFill>
                  <a:srgbClr val="68687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44" name="Shape 44"/>
          <p:cNvSpPr/>
          <p:nvPr/>
        </p:nvSpPr>
        <p:spPr>
          <a:xfrm>
            <a:off x="16666871" y="849175"/>
            <a:ext cx="216386" cy="208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2" y="18073"/>
                </a:moveTo>
                <a:cubicBezTo>
                  <a:pt x="20965" y="19837"/>
                  <a:pt x="20012" y="21159"/>
                  <a:pt x="18741" y="21159"/>
                </a:cubicBezTo>
                <a:cubicBezTo>
                  <a:pt x="16200" y="21600"/>
                  <a:pt x="13341" y="21600"/>
                  <a:pt x="10800" y="21600"/>
                </a:cubicBezTo>
                <a:cubicBezTo>
                  <a:pt x="7941" y="21600"/>
                  <a:pt x="5400" y="21600"/>
                  <a:pt x="2541" y="21159"/>
                </a:cubicBezTo>
                <a:cubicBezTo>
                  <a:pt x="1588" y="21159"/>
                  <a:pt x="635" y="19837"/>
                  <a:pt x="318" y="18073"/>
                </a:cubicBezTo>
                <a:cubicBezTo>
                  <a:pt x="0" y="15869"/>
                  <a:pt x="0" y="13224"/>
                  <a:pt x="0" y="11020"/>
                </a:cubicBezTo>
                <a:cubicBezTo>
                  <a:pt x="0" y="8376"/>
                  <a:pt x="0" y="6171"/>
                  <a:pt x="318" y="3527"/>
                </a:cubicBezTo>
                <a:cubicBezTo>
                  <a:pt x="635" y="2204"/>
                  <a:pt x="1588" y="882"/>
                  <a:pt x="2541" y="441"/>
                </a:cubicBezTo>
                <a:cubicBezTo>
                  <a:pt x="5400" y="0"/>
                  <a:pt x="7941" y="0"/>
                  <a:pt x="10800" y="0"/>
                </a:cubicBezTo>
                <a:cubicBezTo>
                  <a:pt x="13341" y="0"/>
                  <a:pt x="16200" y="0"/>
                  <a:pt x="18741" y="441"/>
                </a:cubicBezTo>
                <a:cubicBezTo>
                  <a:pt x="20012" y="882"/>
                  <a:pt x="20965" y="2204"/>
                  <a:pt x="21282" y="3527"/>
                </a:cubicBezTo>
                <a:cubicBezTo>
                  <a:pt x="21600" y="6171"/>
                  <a:pt x="21600" y="8376"/>
                  <a:pt x="21600" y="11020"/>
                </a:cubicBezTo>
                <a:cubicBezTo>
                  <a:pt x="21600" y="13224"/>
                  <a:pt x="21600" y="15869"/>
                  <a:pt x="21282" y="18073"/>
                </a:cubicBezTo>
                <a:close/>
                <a:moveTo>
                  <a:pt x="14929" y="10139"/>
                </a:moveTo>
                <a:cubicBezTo>
                  <a:pt x="8894" y="4849"/>
                  <a:pt x="8894" y="4849"/>
                  <a:pt x="8894" y="4849"/>
                </a:cubicBezTo>
                <a:cubicBezTo>
                  <a:pt x="8576" y="4408"/>
                  <a:pt x="8259" y="4408"/>
                  <a:pt x="7941" y="4408"/>
                </a:cubicBezTo>
                <a:cubicBezTo>
                  <a:pt x="7941" y="4849"/>
                  <a:pt x="7624" y="5290"/>
                  <a:pt x="7624" y="5731"/>
                </a:cubicBezTo>
                <a:cubicBezTo>
                  <a:pt x="7624" y="16310"/>
                  <a:pt x="7624" y="16310"/>
                  <a:pt x="7624" y="16310"/>
                </a:cubicBezTo>
                <a:cubicBezTo>
                  <a:pt x="7624" y="16751"/>
                  <a:pt x="7941" y="17192"/>
                  <a:pt x="7941" y="17192"/>
                </a:cubicBezTo>
                <a:cubicBezTo>
                  <a:pt x="8259" y="17192"/>
                  <a:pt x="8259" y="17192"/>
                  <a:pt x="8259" y="17192"/>
                </a:cubicBezTo>
                <a:cubicBezTo>
                  <a:pt x="8576" y="17192"/>
                  <a:pt x="8576" y="17192"/>
                  <a:pt x="8894" y="17192"/>
                </a:cubicBezTo>
                <a:cubicBezTo>
                  <a:pt x="14929" y="11902"/>
                  <a:pt x="14929" y="11902"/>
                  <a:pt x="14929" y="11902"/>
                </a:cubicBezTo>
                <a:cubicBezTo>
                  <a:pt x="15247" y="11461"/>
                  <a:pt x="15247" y="11461"/>
                  <a:pt x="15247" y="11020"/>
                </a:cubicBezTo>
                <a:cubicBezTo>
                  <a:pt x="15247" y="10580"/>
                  <a:pt x="15247" y="10139"/>
                  <a:pt x="14929" y="10139"/>
                </a:cubicBez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34289" rIns="34289"/>
          <a:lstStyle/>
          <a:p>
            <a:pPr algn="l" defTabSz="342900">
              <a:defRPr sz="2400">
                <a:solidFill>
                  <a:srgbClr val="68687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4F5F7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46" name="Shape 46"/>
          <p:cNvSpPr/>
          <p:nvPr/>
        </p:nvSpPr>
        <p:spPr>
          <a:xfrm>
            <a:off x="17308054" y="1371249"/>
            <a:ext cx="1227386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ark bg">
    <p:bg>
      <p:bgPr>
        <a:solidFill>
          <a:srgbClr val="3939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15874679" y="845084"/>
            <a:ext cx="203450" cy="216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7" y="5082"/>
                </a:moveTo>
                <a:cubicBezTo>
                  <a:pt x="19237" y="5506"/>
                  <a:pt x="19237" y="5929"/>
                  <a:pt x="19237" y="5929"/>
                </a:cubicBezTo>
                <a:cubicBezTo>
                  <a:pt x="19237" y="13129"/>
                  <a:pt x="14850" y="21600"/>
                  <a:pt x="6750" y="21600"/>
                </a:cubicBezTo>
                <a:cubicBezTo>
                  <a:pt x="4388" y="21600"/>
                  <a:pt x="2025" y="20753"/>
                  <a:pt x="0" y="19059"/>
                </a:cubicBezTo>
                <a:cubicBezTo>
                  <a:pt x="338" y="19059"/>
                  <a:pt x="675" y="19059"/>
                  <a:pt x="1013" y="19059"/>
                </a:cubicBezTo>
                <a:cubicBezTo>
                  <a:pt x="3038" y="19059"/>
                  <a:pt x="5063" y="18212"/>
                  <a:pt x="6413" y="16941"/>
                </a:cubicBezTo>
                <a:cubicBezTo>
                  <a:pt x="4725" y="16941"/>
                  <a:pt x="3038" y="15247"/>
                  <a:pt x="2363" y="13129"/>
                </a:cubicBezTo>
                <a:cubicBezTo>
                  <a:pt x="2700" y="13129"/>
                  <a:pt x="3038" y="13129"/>
                  <a:pt x="3375" y="13129"/>
                </a:cubicBezTo>
                <a:cubicBezTo>
                  <a:pt x="3713" y="13129"/>
                  <a:pt x="4050" y="13129"/>
                  <a:pt x="4388" y="13129"/>
                </a:cubicBezTo>
                <a:cubicBezTo>
                  <a:pt x="2363" y="12282"/>
                  <a:pt x="1013" y="10165"/>
                  <a:pt x="1013" y="7624"/>
                </a:cubicBezTo>
                <a:cubicBezTo>
                  <a:pt x="1013" y="7624"/>
                  <a:pt x="1013" y="7624"/>
                  <a:pt x="1013" y="7624"/>
                </a:cubicBezTo>
                <a:cubicBezTo>
                  <a:pt x="1688" y="8047"/>
                  <a:pt x="2363" y="8047"/>
                  <a:pt x="3038" y="8047"/>
                </a:cubicBezTo>
                <a:cubicBezTo>
                  <a:pt x="1688" y="7200"/>
                  <a:pt x="1013" y="5506"/>
                  <a:pt x="1013" y="3812"/>
                </a:cubicBezTo>
                <a:cubicBezTo>
                  <a:pt x="1013" y="2541"/>
                  <a:pt x="1350" y="1694"/>
                  <a:pt x="1688" y="847"/>
                </a:cubicBezTo>
                <a:cubicBezTo>
                  <a:pt x="3713" y="4235"/>
                  <a:pt x="7088" y="6353"/>
                  <a:pt x="10463" y="6776"/>
                </a:cubicBezTo>
                <a:cubicBezTo>
                  <a:pt x="10463" y="6353"/>
                  <a:pt x="10463" y="5929"/>
                  <a:pt x="10463" y="5506"/>
                </a:cubicBezTo>
                <a:cubicBezTo>
                  <a:pt x="10463" y="2118"/>
                  <a:pt x="12487" y="0"/>
                  <a:pt x="14850" y="0"/>
                </a:cubicBezTo>
                <a:cubicBezTo>
                  <a:pt x="16200" y="0"/>
                  <a:pt x="17212" y="424"/>
                  <a:pt x="18225" y="1694"/>
                </a:cubicBezTo>
                <a:cubicBezTo>
                  <a:pt x="18900" y="1271"/>
                  <a:pt x="19912" y="847"/>
                  <a:pt x="20925" y="424"/>
                </a:cubicBezTo>
                <a:cubicBezTo>
                  <a:pt x="20587" y="1694"/>
                  <a:pt x="19912" y="2541"/>
                  <a:pt x="18900" y="3388"/>
                </a:cubicBezTo>
                <a:cubicBezTo>
                  <a:pt x="19912" y="2965"/>
                  <a:pt x="20587" y="2965"/>
                  <a:pt x="21600" y="2541"/>
                </a:cubicBezTo>
                <a:cubicBezTo>
                  <a:pt x="20925" y="3388"/>
                  <a:pt x="20250" y="4659"/>
                  <a:pt x="19237" y="5082"/>
                </a:cubicBez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34289" rIns="34289"/>
          <a:lstStyle/>
          <a:p>
            <a:pPr algn="l" defTabSz="342900">
              <a:defRPr sz="2400">
                <a:solidFill>
                  <a:srgbClr val="68687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42" name="Shape 42"/>
          <p:cNvSpPr/>
          <p:nvPr/>
        </p:nvSpPr>
        <p:spPr>
          <a:xfrm>
            <a:off x="15521050" y="810684"/>
            <a:ext cx="112046" cy="285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546"/>
                </a:moveTo>
                <a:cubicBezTo>
                  <a:pt x="17897" y="3546"/>
                  <a:pt x="17897" y="3546"/>
                  <a:pt x="17897" y="3546"/>
                </a:cubicBezTo>
                <a:cubicBezTo>
                  <a:pt x="14811" y="3546"/>
                  <a:pt x="14194" y="4513"/>
                  <a:pt x="14194" y="5481"/>
                </a:cubicBezTo>
                <a:cubicBezTo>
                  <a:pt x="14194" y="8060"/>
                  <a:pt x="14194" y="8060"/>
                  <a:pt x="14194" y="8060"/>
                </a:cubicBezTo>
                <a:cubicBezTo>
                  <a:pt x="21600" y="8060"/>
                  <a:pt x="21600" y="8060"/>
                  <a:pt x="21600" y="8060"/>
                </a:cubicBezTo>
                <a:cubicBezTo>
                  <a:pt x="20366" y="11928"/>
                  <a:pt x="20366" y="11928"/>
                  <a:pt x="20366" y="11928"/>
                </a:cubicBezTo>
                <a:cubicBezTo>
                  <a:pt x="14194" y="11928"/>
                  <a:pt x="14194" y="11928"/>
                  <a:pt x="14194" y="11928"/>
                </a:cubicBezTo>
                <a:cubicBezTo>
                  <a:pt x="14194" y="21600"/>
                  <a:pt x="14194" y="21600"/>
                  <a:pt x="14194" y="21600"/>
                </a:cubicBezTo>
                <a:cubicBezTo>
                  <a:pt x="6789" y="21600"/>
                  <a:pt x="6789" y="21600"/>
                  <a:pt x="6789" y="21600"/>
                </a:cubicBezTo>
                <a:cubicBezTo>
                  <a:pt x="6789" y="11928"/>
                  <a:pt x="6789" y="11928"/>
                  <a:pt x="6789" y="11928"/>
                </a:cubicBezTo>
                <a:cubicBezTo>
                  <a:pt x="0" y="11928"/>
                  <a:pt x="0" y="11928"/>
                  <a:pt x="0" y="11928"/>
                </a:cubicBezTo>
                <a:cubicBezTo>
                  <a:pt x="0" y="8060"/>
                  <a:pt x="0" y="8060"/>
                  <a:pt x="0" y="8060"/>
                </a:cubicBezTo>
                <a:cubicBezTo>
                  <a:pt x="6789" y="8060"/>
                  <a:pt x="6789" y="8060"/>
                  <a:pt x="6789" y="8060"/>
                </a:cubicBezTo>
                <a:cubicBezTo>
                  <a:pt x="6789" y="5158"/>
                  <a:pt x="6789" y="5158"/>
                  <a:pt x="6789" y="5158"/>
                </a:cubicBezTo>
                <a:cubicBezTo>
                  <a:pt x="6789" y="1934"/>
                  <a:pt x="10491" y="0"/>
                  <a:pt x="16046" y="0"/>
                </a:cubicBezTo>
                <a:cubicBezTo>
                  <a:pt x="18514" y="0"/>
                  <a:pt x="20983" y="322"/>
                  <a:pt x="21600" y="322"/>
                </a:cubicBezTo>
                <a:lnTo>
                  <a:pt x="21600" y="3546"/>
                </a:ln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34289" rIns="34289"/>
          <a:lstStyle/>
          <a:p>
            <a:pPr algn="l" defTabSz="342900">
              <a:defRPr sz="2400">
                <a:solidFill>
                  <a:srgbClr val="68687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43" name="Shape 43"/>
          <p:cNvSpPr/>
          <p:nvPr/>
        </p:nvSpPr>
        <p:spPr>
          <a:xfrm>
            <a:off x="16312436" y="819735"/>
            <a:ext cx="126594" cy="266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900" y="1029"/>
                  <a:pt x="18900" y="1029"/>
                  <a:pt x="18900" y="1029"/>
                </a:cubicBezTo>
                <a:cubicBezTo>
                  <a:pt x="16200" y="1029"/>
                  <a:pt x="16200" y="1029"/>
                  <a:pt x="16200" y="1029"/>
                </a:cubicBezTo>
                <a:cubicBezTo>
                  <a:pt x="17820" y="2057"/>
                  <a:pt x="19440" y="3086"/>
                  <a:pt x="19440" y="4800"/>
                </a:cubicBezTo>
                <a:cubicBezTo>
                  <a:pt x="19440" y="8229"/>
                  <a:pt x="14580" y="8571"/>
                  <a:pt x="14580" y="10286"/>
                </a:cubicBezTo>
                <a:cubicBezTo>
                  <a:pt x="14580" y="12000"/>
                  <a:pt x="20520" y="12686"/>
                  <a:pt x="20520" y="16114"/>
                </a:cubicBezTo>
                <a:cubicBezTo>
                  <a:pt x="20520" y="17143"/>
                  <a:pt x="20520" y="17829"/>
                  <a:pt x="19980" y="18514"/>
                </a:cubicBezTo>
                <a:cubicBezTo>
                  <a:pt x="17820" y="20914"/>
                  <a:pt x="12960" y="21600"/>
                  <a:pt x="9180" y="21600"/>
                </a:cubicBezTo>
                <a:cubicBezTo>
                  <a:pt x="6480" y="21600"/>
                  <a:pt x="2700" y="20914"/>
                  <a:pt x="540" y="19200"/>
                </a:cubicBezTo>
                <a:cubicBezTo>
                  <a:pt x="0" y="18857"/>
                  <a:pt x="0" y="18171"/>
                  <a:pt x="0" y="17486"/>
                </a:cubicBezTo>
                <a:cubicBezTo>
                  <a:pt x="0" y="16114"/>
                  <a:pt x="1620" y="14743"/>
                  <a:pt x="3240" y="14057"/>
                </a:cubicBezTo>
                <a:cubicBezTo>
                  <a:pt x="5940" y="13029"/>
                  <a:pt x="8640" y="13029"/>
                  <a:pt x="11340" y="12686"/>
                </a:cubicBezTo>
                <a:cubicBezTo>
                  <a:pt x="10800" y="12000"/>
                  <a:pt x="10260" y="11657"/>
                  <a:pt x="10260" y="10971"/>
                </a:cubicBezTo>
                <a:cubicBezTo>
                  <a:pt x="10260" y="10286"/>
                  <a:pt x="10260" y="9943"/>
                  <a:pt x="10800" y="9600"/>
                </a:cubicBezTo>
                <a:cubicBezTo>
                  <a:pt x="10260" y="9943"/>
                  <a:pt x="9720" y="9943"/>
                  <a:pt x="9180" y="9943"/>
                </a:cubicBezTo>
                <a:cubicBezTo>
                  <a:pt x="5400" y="9943"/>
                  <a:pt x="2160" y="7886"/>
                  <a:pt x="2160" y="5486"/>
                </a:cubicBezTo>
                <a:cubicBezTo>
                  <a:pt x="2160" y="3771"/>
                  <a:pt x="3240" y="2400"/>
                  <a:pt x="4860" y="1714"/>
                </a:cubicBezTo>
                <a:cubicBezTo>
                  <a:pt x="7020" y="343"/>
                  <a:pt x="10260" y="0"/>
                  <a:pt x="12960" y="0"/>
                </a:cubicBezTo>
                <a:lnTo>
                  <a:pt x="21600" y="0"/>
                </a:lnTo>
                <a:close/>
                <a:moveTo>
                  <a:pt x="12960" y="13714"/>
                </a:moveTo>
                <a:cubicBezTo>
                  <a:pt x="12960" y="13714"/>
                  <a:pt x="12420" y="13714"/>
                  <a:pt x="11880" y="13714"/>
                </a:cubicBezTo>
                <a:cubicBezTo>
                  <a:pt x="8640" y="13714"/>
                  <a:pt x="3780" y="14400"/>
                  <a:pt x="3780" y="16800"/>
                </a:cubicBezTo>
                <a:cubicBezTo>
                  <a:pt x="3780" y="19543"/>
                  <a:pt x="8100" y="20229"/>
                  <a:pt x="11340" y="20229"/>
                </a:cubicBezTo>
                <a:cubicBezTo>
                  <a:pt x="14580" y="20229"/>
                  <a:pt x="17820" y="19543"/>
                  <a:pt x="17820" y="17486"/>
                </a:cubicBezTo>
                <a:cubicBezTo>
                  <a:pt x="17820" y="15429"/>
                  <a:pt x="15120" y="14400"/>
                  <a:pt x="12960" y="13714"/>
                </a:cubicBezTo>
                <a:close/>
                <a:moveTo>
                  <a:pt x="9720" y="1029"/>
                </a:moveTo>
                <a:cubicBezTo>
                  <a:pt x="8640" y="1029"/>
                  <a:pt x="7560" y="1371"/>
                  <a:pt x="7020" y="2057"/>
                </a:cubicBezTo>
                <a:cubicBezTo>
                  <a:pt x="5940" y="2400"/>
                  <a:pt x="5940" y="3086"/>
                  <a:pt x="5940" y="4114"/>
                </a:cubicBezTo>
                <a:cubicBezTo>
                  <a:pt x="5940" y="5829"/>
                  <a:pt x="7560" y="8914"/>
                  <a:pt x="11340" y="8914"/>
                </a:cubicBezTo>
                <a:cubicBezTo>
                  <a:pt x="12420" y="8914"/>
                  <a:pt x="13500" y="8571"/>
                  <a:pt x="14580" y="8229"/>
                </a:cubicBezTo>
                <a:cubicBezTo>
                  <a:pt x="15120" y="7543"/>
                  <a:pt x="15660" y="6857"/>
                  <a:pt x="15660" y="6171"/>
                </a:cubicBezTo>
                <a:cubicBezTo>
                  <a:pt x="15660" y="4114"/>
                  <a:pt x="13500" y="1029"/>
                  <a:pt x="9720" y="1029"/>
                </a:cubicBez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34289" rIns="34289"/>
          <a:lstStyle/>
          <a:p>
            <a:pPr algn="l" defTabSz="342900">
              <a:defRPr sz="2400">
                <a:solidFill>
                  <a:srgbClr val="68687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44" name="Shape 44"/>
          <p:cNvSpPr/>
          <p:nvPr/>
        </p:nvSpPr>
        <p:spPr>
          <a:xfrm>
            <a:off x="16666871" y="849175"/>
            <a:ext cx="216386" cy="208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2" y="18073"/>
                </a:moveTo>
                <a:cubicBezTo>
                  <a:pt x="20965" y="19837"/>
                  <a:pt x="20012" y="21159"/>
                  <a:pt x="18741" y="21159"/>
                </a:cubicBezTo>
                <a:cubicBezTo>
                  <a:pt x="16200" y="21600"/>
                  <a:pt x="13341" y="21600"/>
                  <a:pt x="10800" y="21600"/>
                </a:cubicBezTo>
                <a:cubicBezTo>
                  <a:pt x="7941" y="21600"/>
                  <a:pt x="5400" y="21600"/>
                  <a:pt x="2541" y="21159"/>
                </a:cubicBezTo>
                <a:cubicBezTo>
                  <a:pt x="1588" y="21159"/>
                  <a:pt x="635" y="19837"/>
                  <a:pt x="318" y="18073"/>
                </a:cubicBezTo>
                <a:cubicBezTo>
                  <a:pt x="0" y="15869"/>
                  <a:pt x="0" y="13224"/>
                  <a:pt x="0" y="11020"/>
                </a:cubicBezTo>
                <a:cubicBezTo>
                  <a:pt x="0" y="8376"/>
                  <a:pt x="0" y="6171"/>
                  <a:pt x="318" y="3527"/>
                </a:cubicBezTo>
                <a:cubicBezTo>
                  <a:pt x="635" y="2204"/>
                  <a:pt x="1588" y="882"/>
                  <a:pt x="2541" y="441"/>
                </a:cubicBezTo>
                <a:cubicBezTo>
                  <a:pt x="5400" y="0"/>
                  <a:pt x="7941" y="0"/>
                  <a:pt x="10800" y="0"/>
                </a:cubicBezTo>
                <a:cubicBezTo>
                  <a:pt x="13341" y="0"/>
                  <a:pt x="16200" y="0"/>
                  <a:pt x="18741" y="441"/>
                </a:cubicBezTo>
                <a:cubicBezTo>
                  <a:pt x="20012" y="882"/>
                  <a:pt x="20965" y="2204"/>
                  <a:pt x="21282" y="3527"/>
                </a:cubicBezTo>
                <a:cubicBezTo>
                  <a:pt x="21600" y="6171"/>
                  <a:pt x="21600" y="8376"/>
                  <a:pt x="21600" y="11020"/>
                </a:cubicBezTo>
                <a:cubicBezTo>
                  <a:pt x="21600" y="13224"/>
                  <a:pt x="21600" y="15869"/>
                  <a:pt x="21282" y="18073"/>
                </a:cubicBezTo>
                <a:close/>
                <a:moveTo>
                  <a:pt x="14929" y="10139"/>
                </a:moveTo>
                <a:cubicBezTo>
                  <a:pt x="8894" y="4849"/>
                  <a:pt x="8894" y="4849"/>
                  <a:pt x="8894" y="4849"/>
                </a:cubicBezTo>
                <a:cubicBezTo>
                  <a:pt x="8576" y="4408"/>
                  <a:pt x="8259" y="4408"/>
                  <a:pt x="7941" y="4408"/>
                </a:cubicBezTo>
                <a:cubicBezTo>
                  <a:pt x="7941" y="4849"/>
                  <a:pt x="7624" y="5290"/>
                  <a:pt x="7624" y="5731"/>
                </a:cubicBezTo>
                <a:cubicBezTo>
                  <a:pt x="7624" y="16310"/>
                  <a:pt x="7624" y="16310"/>
                  <a:pt x="7624" y="16310"/>
                </a:cubicBezTo>
                <a:cubicBezTo>
                  <a:pt x="7624" y="16751"/>
                  <a:pt x="7941" y="17192"/>
                  <a:pt x="7941" y="17192"/>
                </a:cubicBezTo>
                <a:cubicBezTo>
                  <a:pt x="8259" y="17192"/>
                  <a:pt x="8259" y="17192"/>
                  <a:pt x="8259" y="17192"/>
                </a:cubicBezTo>
                <a:cubicBezTo>
                  <a:pt x="8576" y="17192"/>
                  <a:pt x="8576" y="17192"/>
                  <a:pt x="8894" y="17192"/>
                </a:cubicBezTo>
                <a:cubicBezTo>
                  <a:pt x="14929" y="11902"/>
                  <a:pt x="14929" y="11902"/>
                  <a:pt x="14929" y="11902"/>
                </a:cubicBezTo>
                <a:cubicBezTo>
                  <a:pt x="15247" y="11461"/>
                  <a:pt x="15247" y="11461"/>
                  <a:pt x="15247" y="11020"/>
                </a:cubicBezTo>
                <a:cubicBezTo>
                  <a:pt x="15247" y="10580"/>
                  <a:pt x="15247" y="10139"/>
                  <a:pt x="14929" y="10139"/>
                </a:cubicBez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34289" rIns="34289"/>
          <a:lstStyle/>
          <a:p>
            <a:pPr algn="l" defTabSz="342900">
              <a:defRPr sz="2400">
                <a:solidFill>
                  <a:srgbClr val="68687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4F5F7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46" name="Shape 46"/>
          <p:cNvSpPr/>
          <p:nvPr/>
        </p:nvSpPr>
        <p:spPr>
          <a:xfrm>
            <a:off x="17308054" y="1371249"/>
            <a:ext cx="1227386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94196" y="3881755"/>
            <a:ext cx="19812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646896" y="3881755"/>
            <a:ext cx="19812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199596" y="3881755"/>
            <a:ext cx="19812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752296" y="3881755"/>
            <a:ext cx="19812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304996" y="3881755"/>
            <a:ext cx="19812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094196" y="7183755"/>
            <a:ext cx="19812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646896" y="7183755"/>
            <a:ext cx="19812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99596" y="7183755"/>
            <a:ext cx="19812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0752296" y="7183755"/>
            <a:ext cx="19812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304996" y="7183755"/>
            <a:ext cx="1981200" cy="2641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525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591380" y="2279415"/>
            <a:ext cx="12362040" cy="21768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25988" y="4630044"/>
            <a:ext cx="15357269" cy="70192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/>
        </p:nvSpPr>
        <p:spPr>
          <a:xfrm>
            <a:off x="15874679" y="845084"/>
            <a:ext cx="203450" cy="216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7" y="5082"/>
                </a:moveTo>
                <a:cubicBezTo>
                  <a:pt x="19237" y="5506"/>
                  <a:pt x="19237" y="5929"/>
                  <a:pt x="19237" y="5929"/>
                </a:cubicBezTo>
                <a:cubicBezTo>
                  <a:pt x="19237" y="13129"/>
                  <a:pt x="14850" y="21600"/>
                  <a:pt x="6750" y="21600"/>
                </a:cubicBezTo>
                <a:cubicBezTo>
                  <a:pt x="4388" y="21600"/>
                  <a:pt x="2025" y="20753"/>
                  <a:pt x="0" y="19059"/>
                </a:cubicBezTo>
                <a:cubicBezTo>
                  <a:pt x="338" y="19059"/>
                  <a:pt x="675" y="19059"/>
                  <a:pt x="1013" y="19059"/>
                </a:cubicBezTo>
                <a:cubicBezTo>
                  <a:pt x="3038" y="19059"/>
                  <a:pt x="5063" y="18212"/>
                  <a:pt x="6413" y="16941"/>
                </a:cubicBezTo>
                <a:cubicBezTo>
                  <a:pt x="4725" y="16941"/>
                  <a:pt x="3038" y="15247"/>
                  <a:pt x="2363" y="13129"/>
                </a:cubicBezTo>
                <a:cubicBezTo>
                  <a:pt x="2700" y="13129"/>
                  <a:pt x="3038" y="13129"/>
                  <a:pt x="3375" y="13129"/>
                </a:cubicBezTo>
                <a:cubicBezTo>
                  <a:pt x="3713" y="13129"/>
                  <a:pt x="4050" y="13129"/>
                  <a:pt x="4388" y="13129"/>
                </a:cubicBezTo>
                <a:cubicBezTo>
                  <a:pt x="2363" y="12282"/>
                  <a:pt x="1013" y="10165"/>
                  <a:pt x="1013" y="7624"/>
                </a:cubicBezTo>
                <a:cubicBezTo>
                  <a:pt x="1013" y="7624"/>
                  <a:pt x="1013" y="7624"/>
                  <a:pt x="1013" y="7624"/>
                </a:cubicBezTo>
                <a:cubicBezTo>
                  <a:pt x="1688" y="8047"/>
                  <a:pt x="2363" y="8047"/>
                  <a:pt x="3038" y="8047"/>
                </a:cubicBezTo>
                <a:cubicBezTo>
                  <a:pt x="1688" y="7200"/>
                  <a:pt x="1013" y="5506"/>
                  <a:pt x="1013" y="3812"/>
                </a:cubicBezTo>
                <a:cubicBezTo>
                  <a:pt x="1013" y="2541"/>
                  <a:pt x="1350" y="1694"/>
                  <a:pt x="1688" y="847"/>
                </a:cubicBezTo>
                <a:cubicBezTo>
                  <a:pt x="3713" y="4235"/>
                  <a:pt x="7088" y="6353"/>
                  <a:pt x="10463" y="6776"/>
                </a:cubicBezTo>
                <a:cubicBezTo>
                  <a:pt x="10463" y="6353"/>
                  <a:pt x="10463" y="5929"/>
                  <a:pt x="10463" y="5506"/>
                </a:cubicBezTo>
                <a:cubicBezTo>
                  <a:pt x="10463" y="2118"/>
                  <a:pt x="12487" y="0"/>
                  <a:pt x="14850" y="0"/>
                </a:cubicBezTo>
                <a:cubicBezTo>
                  <a:pt x="16200" y="0"/>
                  <a:pt x="17212" y="424"/>
                  <a:pt x="18225" y="1694"/>
                </a:cubicBezTo>
                <a:cubicBezTo>
                  <a:pt x="18900" y="1271"/>
                  <a:pt x="19912" y="847"/>
                  <a:pt x="20925" y="424"/>
                </a:cubicBezTo>
                <a:cubicBezTo>
                  <a:pt x="20587" y="1694"/>
                  <a:pt x="19912" y="2541"/>
                  <a:pt x="18900" y="3388"/>
                </a:cubicBezTo>
                <a:cubicBezTo>
                  <a:pt x="19912" y="2965"/>
                  <a:pt x="20587" y="2965"/>
                  <a:pt x="21600" y="2541"/>
                </a:cubicBezTo>
                <a:cubicBezTo>
                  <a:pt x="20925" y="3388"/>
                  <a:pt x="20250" y="4659"/>
                  <a:pt x="19237" y="5082"/>
                </a:cubicBez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34289" rIns="34289"/>
          <a:lstStyle/>
          <a:p>
            <a:pPr algn="l" defTabSz="34290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5" name="Shape 5"/>
          <p:cNvSpPr/>
          <p:nvPr/>
        </p:nvSpPr>
        <p:spPr>
          <a:xfrm>
            <a:off x="15521050" y="810684"/>
            <a:ext cx="112046" cy="285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546"/>
                </a:moveTo>
                <a:cubicBezTo>
                  <a:pt x="17897" y="3546"/>
                  <a:pt x="17897" y="3546"/>
                  <a:pt x="17897" y="3546"/>
                </a:cubicBezTo>
                <a:cubicBezTo>
                  <a:pt x="14811" y="3546"/>
                  <a:pt x="14194" y="4513"/>
                  <a:pt x="14194" y="5481"/>
                </a:cubicBezTo>
                <a:cubicBezTo>
                  <a:pt x="14194" y="8060"/>
                  <a:pt x="14194" y="8060"/>
                  <a:pt x="14194" y="8060"/>
                </a:cubicBezTo>
                <a:cubicBezTo>
                  <a:pt x="21600" y="8060"/>
                  <a:pt x="21600" y="8060"/>
                  <a:pt x="21600" y="8060"/>
                </a:cubicBezTo>
                <a:cubicBezTo>
                  <a:pt x="20366" y="11928"/>
                  <a:pt x="20366" y="11928"/>
                  <a:pt x="20366" y="11928"/>
                </a:cubicBezTo>
                <a:cubicBezTo>
                  <a:pt x="14194" y="11928"/>
                  <a:pt x="14194" y="11928"/>
                  <a:pt x="14194" y="11928"/>
                </a:cubicBezTo>
                <a:cubicBezTo>
                  <a:pt x="14194" y="21600"/>
                  <a:pt x="14194" y="21600"/>
                  <a:pt x="14194" y="21600"/>
                </a:cubicBezTo>
                <a:cubicBezTo>
                  <a:pt x="6789" y="21600"/>
                  <a:pt x="6789" y="21600"/>
                  <a:pt x="6789" y="21600"/>
                </a:cubicBezTo>
                <a:cubicBezTo>
                  <a:pt x="6789" y="11928"/>
                  <a:pt x="6789" y="11928"/>
                  <a:pt x="6789" y="11928"/>
                </a:cubicBezTo>
                <a:cubicBezTo>
                  <a:pt x="0" y="11928"/>
                  <a:pt x="0" y="11928"/>
                  <a:pt x="0" y="11928"/>
                </a:cubicBezTo>
                <a:cubicBezTo>
                  <a:pt x="0" y="8060"/>
                  <a:pt x="0" y="8060"/>
                  <a:pt x="0" y="8060"/>
                </a:cubicBezTo>
                <a:cubicBezTo>
                  <a:pt x="6789" y="8060"/>
                  <a:pt x="6789" y="8060"/>
                  <a:pt x="6789" y="8060"/>
                </a:cubicBezTo>
                <a:cubicBezTo>
                  <a:pt x="6789" y="5158"/>
                  <a:pt x="6789" y="5158"/>
                  <a:pt x="6789" y="5158"/>
                </a:cubicBezTo>
                <a:cubicBezTo>
                  <a:pt x="6789" y="1934"/>
                  <a:pt x="10491" y="0"/>
                  <a:pt x="16046" y="0"/>
                </a:cubicBezTo>
                <a:cubicBezTo>
                  <a:pt x="18514" y="0"/>
                  <a:pt x="20983" y="322"/>
                  <a:pt x="21600" y="322"/>
                </a:cubicBezTo>
                <a:lnTo>
                  <a:pt x="21600" y="3546"/>
                </a:ln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34289" rIns="34289"/>
          <a:lstStyle/>
          <a:p>
            <a:pPr algn="l" defTabSz="34290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6" name="Shape 6"/>
          <p:cNvSpPr/>
          <p:nvPr/>
        </p:nvSpPr>
        <p:spPr>
          <a:xfrm>
            <a:off x="16312436" y="819735"/>
            <a:ext cx="126594" cy="266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900" y="1029"/>
                  <a:pt x="18900" y="1029"/>
                  <a:pt x="18900" y="1029"/>
                </a:cubicBezTo>
                <a:cubicBezTo>
                  <a:pt x="16200" y="1029"/>
                  <a:pt x="16200" y="1029"/>
                  <a:pt x="16200" y="1029"/>
                </a:cubicBezTo>
                <a:cubicBezTo>
                  <a:pt x="17820" y="2057"/>
                  <a:pt x="19440" y="3086"/>
                  <a:pt x="19440" y="4800"/>
                </a:cubicBezTo>
                <a:cubicBezTo>
                  <a:pt x="19440" y="8229"/>
                  <a:pt x="14580" y="8571"/>
                  <a:pt x="14580" y="10286"/>
                </a:cubicBezTo>
                <a:cubicBezTo>
                  <a:pt x="14580" y="12000"/>
                  <a:pt x="20520" y="12686"/>
                  <a:pt x="20520" y="16114"/>
                </a:cubicBezTo>
                <a:cubicBezTo>
                  <a:pt x="20520" y="17143"/>
                  <a:pt x="20520" y="17829"/>
                  <a:pt x="19980" y="18514"/>
                </a:cubicBezTo>
                <a:cubicBezTo>
                  <a:pt x="17820" y="20914"/>
                  <a:pt x="12960" y="21600"/>
                  <a:pt x="9180" y="21600"/>
                </a:cubicBezTo>
                <a:cubicBezTo>
                  <a:pt x="6480" y="21600"/>
                  <a:pt x="2700" y="20914"/>
                  <a:pt x="540" y="19200"/>
                </a:cubicBezTo>
                <a:cubicBezTo>
                  <a:pt x="0" y="18857"/>
                  <a:pt x="0" y="18171"/>
                  <a:pt x="0" y="17486"/>
                </a:cubicBezTo>
                <a:cubicBezTo>
                  <a:pt x="0" y="16114"/>
                  <a:pt x="1620" y="14743"/>
                  <a:pt x="3240" y="14057"/>
                </a:cubicBezTo>
                <a:cubicBezTo>
                  <a:pt x="5940" y="13029"/>
                  <a:pt x="8640" y="13029"/>
                  <a:pt x="11340" y="12686"/>
                </a:cubicBezTo>
                <a:cubicBezTo>
                  <a:pt x="10800" y="12000"/>
                  <a:pt x="10260" y="11657"/>
                  <a:pt x="10260" y="10971"/>
                </a:cubicBezTo>
                <a:cubicBezTo>
                  <a:pt x="10260" y="10286"/>
                  <a:pt x="10260" y="9943"/>
                  <a:pt x="10800" y="9600"/>
                </a:cubicBezTo>
                <a:cubicBezTo>
                  <a:pt x="10260" y="9943"/>
                  <a:pt x="9720" y="9943"/>
                  <a:pt x="9180" y="9943"/>
                </a:cubicBezTo>
                <a:cubicBezTo>
                  <a:pt x="5400" y="9943"/>
                  <a:pt x="2160" y="7886"/>
                  <a:pt x="2160" y="5486"/>
                </a:cubicBezTo>
                <a:cubicBezTo>
                  <a:pt x="2160" y="3771"/>
                  <a:pt x="3240" y="2400"/>
                  <a:pt x="4860" y="1714"/>
                </a:cubicBezTo>
                <a:cubicBezTo>
                  <a:pt x="7020" y="343"/>
                  <a:pt x="10260" y="0"/>
                  <a:pt x="12960" y="0"/>
                </a:cubicBezTo>
                <a:lnTo>
                  <a:pt x="21600" y="0"/>
                </a:lnTo>
                <a:close/>
                <a:moveTo>
                  <a:pt x="12960" y="13714"/>
                </a:moveTo>
                <a:cubicBezTo>
                  <a:pt x="12960" y="13714"/>
                  <a:pt x="12420" y="13714"/>
                  <a:pt x="11880" y="13714"/>
                </a:cubicBezTo>
                <a:cubicBezTo>
                  <a:pt x="8640" y="13714"/>
                  <a:pt x="3780" y="14400"/>
                  <a:pt x="3780" y="16800"/>
                </a:cubicBezTo>
                <a:cubicBezTo>
                  <a:pt x="3780" y="19543"/>
                  <a:pt x="8100" y="20229"/>
                  <a:pt x="11340" y="20229"/>
                </a:cubicBezTo>
                <a:cubicBezTo>
                  <a:pt x="14580" y="20229"/>
                  <a:pt x="17820" y="19543"/>
                  <a:pt x="17820" y="17486"/>
                </a:cubicBezTo>
                <a:cubicBezTo>
                  <a:pt x="17820" y="15429"/>
                  <a:pt x="15120" y="14400"/>
                  <a:pt x="12960" y="13714"/>
                </a:cubicBezTo>
                <a:close/>
                <a:moveTo>
                  <a:pt x="9720" y="1029"/>
                </a:moveTo>
                <a:cubicBezTo>
                  <a:pt x="8640" y="1029"/>
                  <a:pt x="7560" y="1371"/>
                  <a:pt x="7020" y="2057"/>
                </a:cubicBezTo>
                <a:cubicBezTo>
                  <a:pt x="5940" y="2400"/>
                  <a:pt x="5940" y="3086"/>
                  <a:pt x="5940" y="4114"/>
                </a:cubicBezTo>
                <a:cubicBezTo>
                  <a:pt x="5940" y="5829"/>
                  <a:pt x="7560" y="8914"/>
                  <a:pt x="11340" y="8914"/>
                </a:cubicBezTo>
                <a:cubicBezTo>
                  <a:pt x="12420" y="8914"/>
                  <a:pt x="13500" y="8571"/>
                  <a:pt x="14580" y="8229"/>
                </a:cubicBezTo>
                <a:cubicBezTo>
                  <a:pt x="15120" y="7543"/>
                  <a:pt x="15660" y="6857"/>
                  <a:pt x="15660" y="6171"/>
                </a:cubicBezTo>
                <a:cubicBezTo>
                  <a:pt x="15660" y="4114"/>
                  <a:pt x="13500" y="1029"/>
                  <a:pt x="9720" y="1029"/>
                </a:cubicBez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34289" rIns="34289"/>
          <a:lstStyle/>
          <a:p>
            <a:pPr algn="l" defTabSz="34290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7" name="Shape 7"/>
          <p:cNvSpPr/>
          <p:nvPr/>
        </p:nvSpPr>
        <p:spPr>
          <a:xfrm>
            <a:off x="16666871" y="849175"/>
            <a:ext cx="216386" cy="208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2" y="18073"/>
                </a:moveTo>
                <a:cubicBezTo>
                  <a:pt x="20965" y="19837"/>
                  <a:pt x="20012" y="21159"/>
                  <a:pt x="18741" y="21159"/>
                </a:cubicBezTo>
                <a:cubicBezTo>
                  <a:pt x="16200" y="21600"/>
                  <a:pt x="13341" y="21600"/>
                  <a:pt x="10800" y="21600"/>
                </a:cubicBezTo>
                <a:cubicBezTo>
                  <a:pt x="7941" y="21600"/>
                  <a:pt x="5400" y="21600"/>
                  <a:pt x="2541" y="21159"/>
                </a:cubicBezTo>
                <a:cubicBezTo>
                  <a:pt x="1588" y="21159"/>
                  <a:pt x="635" y="19837"/>
                  <a:pt x="318" y="18073"/>
                </a:cubicBezTo>
                <a:cubicBezTo>
                  <a:pt x="0" y="15869"/>
                  <a:pt x="0" y="13224"/>
                  <a:pt x="0" y="11020"/>
                </a:cubicBezTo>
                <a:cubicBezTo>
                  <a:pt x="0" y="8376"/>
                  <a:pt x="0" y="6171"/>
                  <a:pt x="318" y="3527"/>
                </a:cubicBezTo>
                <a:cubicBezTo>
                  <a:pt x="635" y="2204"/>
                  <a:pt x="1588" y="882"/>
                  <a:pt x="2541" y="441"/>
                </a:cubicBezTo>
                <a:cubicBezTo>
                  <a:pt x="5400" y="0"/>
                  <a:pt x="7941" y="0"/>
                  <a:pt x="10800" y="0"/>
                </a:cubicBezTo>
                <a:cubicBezTo>
                  <a:pt x="13341" y="0"/>
                  <a:pt x="16200" y="0"/>
                  <a:pt x="18741" y="441"/>
                </a:cubicBezTo>
                <a:cubicBezTo>
                  <a:pt x="20012" y="882"/>
                  <a:pt x="20965" y="2204"/>
                  <a:pt x="21282" y="3527"/>
                </a:cubicBezTo>
                <a:cubicBezTo>
                  <a:pt x="21600" y="6171"/>
                  <a:pt x="21600" y="8376"/>
                  <a:pt x="21600" y="11020"/>
                </a:cubicBezTo>
                <a:cubicBezTo>
                  <a:pt x="21600" y="13224"/>
                  <a:pt x="21600" y="15869"/>
                  <a:pt x="21282" y="18073"/>
                </a:cubicBezTo>
                <a:close/>
                <a:moveTo>
                  <a:pt x="14929" y="10139"/>
                </a:moveTo>
                <a:cubicBezTo>
                  <a:pt x="8894" y="4849"/>
                  <a:pt x="8894" y="4849"/>
                  <a:pt x="8894" y="4849"/>
                </a:cubicBezTo>
                <a:cubicBezTo>
                  <a:pt x="8576" y="4408"/>
                  <a:pt x="8259" y="4408"/>
                  <a:pt x="7941" y="4408"/>
                </a:cubicBezTo>
                <a:cubicBezTo>
                  <a:pt x="7941" y="4849"/>
                  <a:pt x="7624" y="5290"/>
                  <a:pt x="7624" y="5731"/>
                </a:cubicBezTo>
                <a:cubicBezTo>
                  <a:pt x="7624" y="16310"/>
                  <a:pt x="7624" y="16310"/>
                  <a:pt x="7624" y="16310"/>
                </a:cubicBezTo>
                <a:cubicBezTo>
                  <a:pt x="7624" y="16751"/>
                  <a:pt x="7941" y="17192"/>
                  <a:pt x="7941" y="17192"/>
                </a:cubicBezTo>
                <a:cubicBezTo>
                  <a:pt x="8259" y="17192"/>
                  <a:pt x="8259" y="17192"/>
                  <a:pt x="8259" y="17192"/>
                </a:cubicBezTo>
                <a:cubicBezTo>
                  <a:pt x="8576" y="17192"/>
                  <a:pt x="8576" y="17192"/>
                  <a:pt x="8894" y="17192"/>
                </a:cubicBezTo>
                <a:cubicBezTo>
                  <a:pt x="14929" y="11902"/>
                  <a:pt x="14929" y="11902"/>
                  <a:pt x="14929" y="11902"/>
                </a:cubicBezTo>
                <a:cubicBezTo>
                  <a:pt x="15247" y="11461"/>
                  <a:pt x="15247" y="11461"/>
                  <a:pt x="15247" y="11020"/>
                </a:cubicBezTo>
                <a:cubicBezTo>
                  <a:pt x="15247" y="10580"/>
                  <a:pt x="15247" y="10139"/>
                  <a:pt x="14929" y="10139"/>
                </a:cubicBez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34289" rIns="34289"/>
          <a:lstStyle/>
          <a:p>
            <a:pPr algn="l" defTabSz="34290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17277349" y="762696"/>
            <a:ext cx="455930" cy="307777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spAutoFit/>
          </a:bodyPr>
          <a:lstStyle>
            <a:lvl1pPr algn="l">
              <a:defRPr sz="1500" cap="all" spc="300">
                <a:solidFill>
                  <a:srgbClr val="393941"/>
                </a:solidFill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9" name="Shape 9"/>
          <p:cNvSpPr/>
          <p:nvPr/>
        </p:nvSpPr>
        <p:spPr>
          <a:xfrm>
            <a:off x="17308054" y="1371249"/>
            <a:ext cx="1227386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2" r:id="rId4"/>
    <p:sldLayoutId id="2147483654" r:id="rId5"/>
  </p:sldLayoutIdLst>
  <p:transition spd="med"/>
  <p:txStyles>
    <p:titleStyle>
      <a:lvl1pPr marL="0" marR="0" indent="0" algn="l" defTabSz="61912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1pPr>
      <a:lvl2pPr marL="0" marR="0" indent="171450" algn="l" defTabSz="61912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2pPr>
      <a:lvl3pPr marL="0" marR="0" indent="342900" algn="l" defTabSz="61912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3pPr>
      <a:lvl4pPr marL="0" marR="0" indent="514350" algn="l" defTabSz="61912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4pPr>
      <a:lvl5pPr marL="0" marR="0" indent="685800" algn="l" defTabSz="61912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5pPr>
      <a:lvl6pPr marL="0" marR="0" indent="857250" algn="l" defTabSz="61912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6pPr>
      <a:lvl7pPr marL="0" marR="0" indent="1028700" algn="l" defTabSz="61912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7pPr>
      <a:lvl8pPr marL="0" marR="0" indent="1200150" algn="l" defTabSz="61912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8pPr>
      <a:lvl9pPr marL="0" marR="0" indent="1371600" algn="l" defTabSz="61912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9pPr>
    </p:titleStyle>
    <p:bodyStyle>
      <a:lvl1pPr marL="0" marR="0" indent="0" algn="just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1pPr>
      <a:lvl2pPr marL="0" marR="0" indent="171450" algn="just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2pPr>
      <a:lvl3pPr marL="0" marR="0" indent="342900" algn="just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3pPr>
      <a:lvl4pPr marL="0" marR="0" indent="514350" algn="just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4pPr>
      <a:lvl5pPr marL="0" marR="0" indent="685800" algn="just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5pPr>
      <a:lvl6pPr marL="0" marR="0" indent="857250" algn="just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6pPr>
      <a:lvl7pPr marL="0" marR="0" indent="1028700" algn="just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7pPr>
      <a:lvl8pPr marL="0" marR="0" indent="1200150" algn="just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8pPr>
      <a:lvl9pPr marL="0" marR="0" indent="1371600" algn="just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9pPr>
    </p:bodyStyle>
    <p:otherStyle>
      <a:lvl1pPr marL="0" marR="0" indent="0" algn="l" defTabSz="6191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all" spc="3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171450" algn="l" defTabSz="6191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all" spc="3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342900" algn="l" defTabSz="6191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all" spc="3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514350" algn="l" defTabSz="6191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all" spc="3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685800" algn="l" defTabSz="6191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all" spc="3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857250" algn="l" defTabSz="6191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all" spc="3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028700" algn="l" defTabSz="6191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all" spc="3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200150" algn="l" defTabSz="6191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all" spc="3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371600" algn="l" defTabSz="6191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all" spc="3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85219" y="1693779"/>
            <a:ext cx="9144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FFC000"/>
                </a:solidFill>
              </a:rPr>
              <a:t>TRƯỜNG ĐẠI HỌC KHOA HỌC TỰ NHIÊN – ĐẠI HỌC QUỐC GIA THÀNH PHỐ HỒ CHÍ MINH</a:t>
            </a:r>
          </a:p>
          <a:p>
            <a:pPr algn="ctr"/>
            <a:r>
              <a:rPr lang="en-US" sz="2800">
                <a:solidFill>
                  <a:srgbClr val="FFC000"/>
                </a:solidFill>
              </a:rPr>
              <a:t>KHOA CÔNG NGHỆ THÔNG THIN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81029" y="3777440"/>
            <a:ext cx="14137974" cy="70788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sym typeface="PT Sans"/>
              </a:rPr>
              <a:t>PHƯƠNG</a:t>
            </a:r>
            <a:r>
              <a:rPr kumimoji="0" lang="en-US" sz="5400" b="1" strike="noStrike" cap="none" spc="0" normalizeH="0" dirty="0">
                <a:ln>
                  <a:noFill/>
                </a:ln>
                <a:solidFill>
                  <a:srgbClr val="FFC000"/>
                </a:solidFill>
                <a:effectLst/>
                <a:uFillTx/>
                <a:sym typeface="PT Sans"/>
              </a:rPr>
              <a:t> PHÁP NGHIÊN CỨU KHOA HỌC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b="1" dirty="0">
                <a:solidFill>
                  <a:srgbClr val="FFC000"/>
                </a:solidFill>
              </a:rPr>
              <a:t>NHẬN DẠNG CHỮ SỐ VIẾT TAY SỬ DỤNG MẠNG NƠ RON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5400" b="1" dirty="0">
              <a:solidFill>
                <a:srgbClr val="FFC000"/>
              </a:solidFill>
            </a:endParaRPr>
          </a:p>
          <a:p>
            <a:pPr algn="ctr"/>
            <a:r>
              <a:rPr lang="en-US" sz="5400" b="1" dirty="0">
                <a:solidFill>
                  <a:srgbClr val="FFC000"/>
                </a:solidFill>
              </a:rPr>
              <a:t>HANDWRITTEN DIGIT RECONIGTION USING CONVOLUTIONAL NEURAL NETWORK</a:t>
            </a:r>
            <a:endParaRPr lang="vi-VN" sz="5400" b="1" dirty="0">
              <a:solidFill>
                <a:srgbClr val="FFC000"/>
              </a:solidFill>
            </a:endParaRP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b="1" dirty="0">
                <a:solidFill>
                  <a:srgbClr val="FFC000"/>
                </a:solidFill>
              </a:rPr>
              <a:t> 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vi-VN" sz="2300" b="0" i="0" u="none" strike="noStrike" cap="none" spc="0" normalizeH="0" baseline="0" dirty="0">
              <a:ln>
                <a:noFill/>
              </a:ln>
              <a:solidFill>
                <a:srgbClr val="A6A7AC"/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128" y="1874404"/>
            <a:ext cx="3740727" cy="4249306"/>
            <a:chOff x="6350" y="4763"/>
            <a:chExt cx="3371851" cy="337185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989013" y="4763"/>
              <a:ext cx="2389188" cy="2393950"/>
            </a:xfrm>
            <a:custGeom>
              <a:avLst/>
              <a:gdLst>
                <a:gd name="T0" fmla="*/ 444 w 635"/>
                <a:gd name="T1" fmla="*/ 64 h 636"/>
                <a:gd name="T2" fmla="*/ 259 w 635"/>
                <a:gd name="T3" fmla="*/ 178 h 636"/>
                <a:gd name="T4" fmla="*/ 21 w 635"/>
                <a:gd name="T5" fmla="*/ 416 h 636"/>
                <a:gd name="T6" fmla="*/ 21 w 635"/>
                <a:gd name="T7" fmla="*/ 495 h 636"/>
                <a:gd name="T8" fmla="*/ 140 w 635"/>
                <a:gd name="T9" fmla="*/ 614 h 636"/>
                <a:gd name="T10" fmla="*/ 219 w 635"/>
                <a:gd name="T11" fmla="*/ 614 h 636"/>
                <a:gd name="T12" fmla="*/ 457 w 635"/>
                <a:gd name="T13" fmla="*/ 376 h 636"/>
                <a:gd name="T14" fmla="*/ 571 w 635"/>
                <a:gd name="T15" fmla="*/ 191 h 636"/>
                <a:gd name="T16" fmla="*/ 635 w 635"/>
                <a:gd name="T17" fmla="*/ 0 h 636"/>
                <a:gd name="T18" fmla="*/ 444 w 635"/>
                <a:gd name="T19" fmla="*/ 64 h 636"/>
                <a:gd name="T20" fmla="*/ 279 w 635"/>
                <a:gd name="T21" fmla="*/ 475 h 636"/>
                <a:gd name="T22" fmla="*/ 160 w 635"/>
                <a:gd name="T23" fmla="*/ 475 h 636"/>
                <a:gd name="T24" fmla="*/ 160 w 635"/>
                <a:gd name="T25" fmla="*/ 356 h 636"/>
                <a:gd name="T26" fmla="*/ 279 w 635"/>
                <a:gd name="T27" fmla="*/ 356 h 636"/>
                <a:gd name="T28" fmla="*/ 279 w 635"/>
                <a:gd name="T29" fmla="*/ 475 h 636"/>
                <a:gd name="T30" fmla="*/ 437 w 635"/>
                <a:gd name="T31" fmla="*/ 317 h 636"/>
                <a:gd name="T32" fmla="*/ 318 w 635"/>
                <a:gd name="T33" fmla="*/ 317 h 636"/>
                <a:gd name="T34" fmla="*/ 318 w 635"/>
                <a:gd name="T35" fmla="*/ 198 h 636"/>
                <a:gd name="T36" fmla="*/ 437 w 635"/>
                <a:gd name="T37" fmla="*/ 198 h 636"/>
                <a:gd name="T38" fmla="*/ 437 w 635"/>
                <a:gd name="T39" fmla="*/ 317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35" h="636">
                  <a:moveTo>
                    <a:pt x="444" y="64"/>
                  </a:moveTo>
                  <a:cubicBezTo>
                    <a:pt x="386" y="83"/>
                    <a:pt x="302" y="135"/>
                    <a:pt x="259" y="178"/>
                  </a:cubicBezTo>
                  <a:cubicBezTo>
                    <a:pt x="21" y="416"/>
                    <a:pt x="21" y="416"/>
                    <a:pt x="21" y="416"/>
                  </a:cubicBezTo>
                  <a:cubicBezTo>
                    <a:pt x="0" y="438"/>
                    <a:pt x="0" y="473"/>
                    <a:pt x="21" y="495"/>
                  </a:cubicBezTo>
                  <a:cubicBezTo>
                    <a:pt x="140" y="614"/>
                    <a:pt x="140" y="614"/>
                    <a:pt x="140" y="614"/>
                  </a:cubicBezTo>
                  <a:cubicBezTo>
                    <a:pt x="162" y="636"/>
                    <a:pt x="198" y="636"/>
                    <a:pt x="219" y="614"/>
                  </a:cubicBezTo>
                  <a:cubicBezTo>
                    <a:pt x="457" y="376"/>
                    <a:pt x="457" y="376"/>
                    <a:pt x="457" y="376"/>
                  </a:cubicBezTo>
                  <a:cubicBezTo>
                    <a:pt x="500" y="333"/>
                    <a:pt x="552" y="249"/>
                    <a:pt x="571" y="191"/>
                  </a:cubicBezTo>
                  <a:cubicBezTo>
                    <a:pt x="635" y="0"/>
                    <a:pt x="635" y="0"/>
                    <a:pt x="635" y="0"/>
                  </a:cubicBezTo>
                  <a:lnTo>
                    <a:pt x="444" y="64"/>
                  </a:lnTo>
                  <a:close/>
                  <a:moveTo>
                    <a:pt x="279" y="475"/>
                  </a:moveTo>
                  <a:cubicBezTo>
                    <a:pt x="246" y="508"/>
                    <a:pt x="193" y="508"/>
                    <a:pt x="160" y="475"/>
                  </a:cubicBezTo>
                  <a:cubicBezTo>
                    <a:pt x="127" y="442"/>
                    <a:pt x="127" y="389"/>
                    <a:pt x="160" y="356"/>
                  </a:cubicBezTo>
                  <a:cubicBezTo>
                    <a:pt x="193" y="324"/>
                    <a:pt x="246" y="324"/>
                    <a:pt x="279" y="356"/>
                  </a:cubicBezTo>
                  <a:cubicBezTo>
                    <a:pt x="311" y="389"/>
                    <a:pt x="311" y="442"/>
                    <a:pt x="279" y="475"/>
                  </a:cubicBezTo>
                  <a:close/>
                  <a:moveTo>
                    <a:pt x="437" y="317"/>
                  </a:moveTo>
                  <a:cubicBezTo>
                    <a:pt x="404" y="350"/>
                    <a:pt x="351" y="350"/>
                    <a:pt x="318" y="317"/>
                  </a:cubicBezTo>
                  <a:cubicBezTo>
                    <a:pt x="285" y="284"/>
                    <a:pt x="285" y="231"/>
                    <a:pt x="318" y="198"/>
                  </a:cubicBezTo>
                  <a:cubicBezTo>
                    <a:pt x="351" y="165"/>
                    <a:pt x="404" y="165"/>
                    <a:pt x="437" y="198"/>
                  </a:cubicBezTo>
                  <a:cubicBezTo>
                    <a:pt x="470" y="231"/>
                    <a:pt x="470" y="284"/>
                    <a:pt x="437" y="3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3663" y="960438"/>
              <a:ext cx="1125538" cy="990600"/>
            </a:xfrm>
            <a:custGeom>
              <a:avLst/>
              <a:gdLst>
                <a:gd name="T0" fmla="*/ 101 w 299"/>
                <a:gd name="T1" fmla="*/ 241 h 263"/>
                <a:gd name="T2" fmla="*/ 299 w 299"/>
                <a:gd name="T3" fmla="*/ 43 h 263"/>
                <a:gd name="T4" fmla="*/ 141 w 299"/>
                <a:gd name="T5" fmla="*/ 43 h 263"/>
                <a:gd name="T6" fmla="*/ 22 w 299"/>
                <a:gd name="T7" fmla="*/ 162 h 263"/>
                <a:gd name="T8" fmla="*/ 22 w 299"/>
                <a:gd name="T9" fmla="*/ 241 h 263"/>
                <a:gd name="T10" fmla="*/ 101 w 299"/>
                <a:gd name="T11" fmla="*/ 241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9" h="263">
                  <a:moveTo>
                    <a:pt x="101" y="241"/>
                  </a:moveTo>
                  <a:cubicBezTo>
                    <a:pt x="299" y="43"/>
                    <a:pt x="299" y="43"/>
                    <a:pt x="299" y="43"/>
                  </a:cubicBezTo>
                  <a:cubicBezTo>
                    <a:pt x="255" y="0"/>
                    <a:pt x="184" y="0"/>
                    <a:pt x="141" y="43"/>
                  </a:cubicBezTo>
                  <a:cubicBezTo>
                    <a:pt x="22" y="162"/>
                    <a:pt x="22" y="162"/>
                    <a:pt x="22" y="162"/>
                  </a:cubicBezTo>
                  <a:cubicBezTo>
                    <a:pt x="0" y="184"/>
                    <a:pt x="0" y="219"/>
                    <a:pt x="22" y="241"/>
                  </a:cubicBezTo>
                  <a:cubicBezTo>
                    <a:pt x="43" y="263"/>
                    <a:pt x="79" y="263"/>
                    <a:pt x="101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433513" y="2165351"/>
              <a:ext cx="992188" cy="1123950"/>
            </a:xfrm>
            <a:custGeom>
              <a:avLst/>
              <a:gdLst>
                <a:gd name="T0" fmla="*/ 22 w 264"/>
                <a:gd name="T1" fmla="*/ 198 h 299"/>
                <a:gd name="T2" fmla="*/ 22 w 264"/>
                <a:gd name="T3" fmla="*/ 277 h 299"/>
                <a:gd name="T4" fmla="*/ 101 w 264"/>
                <a:gd name="T5" fmla="*/ 277 h 299"/>
                <a:gd name="T6" fmla="*/ 220 w 264"/>
                <a:gd name="T7" fmla="*/ 159 h 299"/>
                <a:gd name="T8" fmla="*/ 220 w 264"/>
                <a:gd name="T9" fmla="*/ 0 h 299"/>
                <a:gd name="T10" fmla="*/ 22 w 264"/>
                <a:gd name="T11" fmla="*/ 1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4" h="299">
                  <a:moveTo>
                    <a:pt x="22" y="198"/>
                  </a:moveTo>
                  <a:cubicBezTo>
                    <a:pt x="0" y="220"/>
                    <a:pt x="0" y="256"/>
                    <a:pt x="22" y="277"/>
                  </a:cubicBezTo>
                  <a:cubicBezTo>
                    <a:pt x="44" y="299"/>
                    <a:pt x="80" y="299"/>
                    <a:pt x="101" y="277"/>
                  </a:cubicBezTo>
                  <a:cubicBezTo>
                    <a:pt x="220" y="159"/>
                    <a:pt x="220" y="159"/>
                    <a:pt x="220" y="159"/>
                  </a:cubicBezTo>
                  <a:cubicBezTo>
                    <a:pt x="264" y="115"/>
                    <a:pt x="264" y="44"/>
                    <a:pt x="220" y="0"/>
                  </a:cubicBezTo>
                  <a:lnTo>
                    <a:pt x="22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804863" y="2017713"/>
              <a:ext cx="560388" cy="561975"/>
            </a:xfrm>
            <a:custGeom>
              <a:avLst/>
              <a:gdLst>
                <a:gd name="T0" fmla="*/ 11 w 149"/>
                <a:gd name="T1" fmla="*/ 19 h 149"/>
                <a:gd name="T2" fmla="*/ 11 w 149"/>
                <a:gd name="T3" fmla="*/ 59 h 149"/>
                <a:gd name="T4" fmla="*/ 90 w 149"/>
                <a:gd name="T5" fmla="*/ 138 h 149"/>
                <a:gd name="T6" fmla="*/ 130 w 149"/>
                <a:gd name="T7" fmla="*/ 138 h 149"/>
                <a:gd name="T8" fmla="*/ 149 w 149"/>
                <a:gd name="T9" fmla="*/ 118 h 149"/>
                <a:gd name="T10" fmla="*/ 31 w 149"/>
                <a:gd name="T11" fmla="*/ 0 h 149"/>
                <a:gd name="T12" fmla="*/ 11 w 149"/>
                <a:gd name="T13" fmla="*/ 1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49">
                  <a:moveTo>
                    <a:pt x="11" y="19"/>
                  </a:moveTo>
                  <a:cubicBezTo>
                    <a:pt x="0" y="30"/>
                    <a:pt x="0" y="48"/>
                    <a:pt x="11" y="59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101" y="149"/>
                    <a:pt x="119" y="149"/>
                    <a:pt x="130" y="138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1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6350" y="2322513"/>
              <a:ext cx="1054100" cy="1054100"/>
            </a:xfrm>
            <a:custGeom>
              <a:avLst/>
              <a:gdLst>
                <a:gd name="T0" fmla="*/ 0 w 280"/>
                <a:gd name="T1" fmla="*/ 280 h 280"/>
                <a:gd name="T2" fmla="*/ 224 w 280"/>
                <a:gd name="T3" fmla="*/ 56 h 280"/>
                <a:gd name="T4" fmla="*/ 0 w 280"/>
                <a:gd name="T5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" h="280">
                  <a:moveTo>
                    <a:pt x="0" y="280"/>
                  </a:moveTo>
                  <a:cubicBezTo>
                    <a:pt x="112" y="224"/>
                    <a:pt x="280" y="112"/>
                    <a:pt x="224" y="56"/>
                  </a:cubicBezTo>
                  <a:cubicBezTo>
                    <a:pt x="168" y="0"/>
                    <a:pt x="56" y="168"/>
                    <a:pt x="0" y="2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2" name="Shape 106"/>
          <p:cNvSpPr/>
          <p:nvPr/>
        </p:nvSpPr>
        <p:spPr>
          <a:xfrm>
            <a:off x="4350328" y="3423229"/>
            <a:ext cx="11083635" cy="0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ACBBFE-AAC5-489C-865F-83B9E91CD974}"/>
              </a:ext>
            </a:extLst>
          </p:cNvPr>
          <p:cNvSpPr txBox="1"/>
          <p:nvPr/>
        </p:nvSpPr>
        <p:spPr>
          <a:xfrm>
            <a:off x="11794098" y="11608762"/>
            <a:ext cx="5524905" cy="155427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1" dirty="0">
                <a:solidFill>
                  <a:srgbClr val="FFC000"/>
                </a:solidFill>
              </a:rPr>
              <a:t>1512641 – Võ Anh Tuấn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1" dirty="0">
                <a:solidFill>
                  <a:srgbClr val="FFC000"/>
                </a:solidFill>
              </a:rPr>
              <a:t>1512639 – </a:t>
            </a:r>
            <a:r>
              <a:rPr lang="en-US" sz="3200" b="1" dirty="0" err="1">
                <a:solidFill>
                  <a:srgbClr val="FFC000"/>
                </a:solidFill>
              </a:rPr>
              <a:t>Phạm</a:t>
            </a:r>
            <a:r>
              <a:rPr lang="en-US" sz="3200" b="1" dirty="0">
                <a:solidFill>
                  <a:srgbClr val="FFC000"/>
                </a:solidFill>
              </a:rPr>
              <a:t> Anh Tuấn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1" dirty="0">
                <a:solidFill>
                  <a:srgbClr val="FFC000"/>
                </a:solidFill>
              </a:rPr>
              <a:t>1512030 – </a:t>
            </a:r>
            <a:r>
              <a:rPr lang="en-US" sz="3200" b="1" dirty="0" err="1">
                <a:solidFill>
                  <a:srgbClr val="FFC000"/>
                </a:solidFill>
              </a:rPr>
              <a:t>Trần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Quốc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Bảo</a:t>
            </a:r>
            <a:endParaRPr lang="en-US" sz="32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3388" y="1708025"/>
            <a:ext cx="7467676" cy="10299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98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56C2E"/>
          </a:solidFill>
          <a:ln w="3175"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129" name="Shape 129"/>
          <p:cNvSpPr/>
          <p:nvPr/>
        </p:nvSpPr>
        <p:spPr>
          <a:xfrm>
            <a:off x="9570742" y="2782543"/>
            <a:ext cx="2909193" cy="2654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RECORNIGTION</a:t>
            </a:r>
            <a:endParaRPr sz="1350"/>
          </a:p>
        </p:txBody>
      </p:sp>
      <p:sp>
        <p:nvSpPr>
          <p:cNvPr id="130" name="Shape 130"/>
          <p:cNvSpPr/>
          <p:nvPr/>
        </p:nvSpPr>
        <p:spPr>
          <a:xfrm>
            <a:off x="9536481" y="3048000"/>
            <a:ext cx="6824755" cy="18740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vi-VN" sz="4400" dirty="0">
                <a:solidFill>
                  <a:srgbClr val="FFC000"/>
                </a:solidFill>
              </a:rPr>
              <a:t>LAYER NEURAL</a:t>
            </a:r>
          </a:p>
          <a:p>
            <a:r>
              <a:rPr lang="vi-VN" sz="4400" dirty="0">
                <a:solidFill>
                  <a:srgbClr val="FFC000"/>
                </a:solidFill>
              </a:rPr>
              <a:t>NETWORK</a:t>
            </a:r>
          </a:p>
          <a:p>
            <a:r>
              <a:rPr lang="vi-VN" sz="4400" dirty="0">
                <a:solidFill>
                  <a:srgbClr val="FFC000"/>
                </a:solidFill>
              </a:rPr>
              <a:t>HÀM </a:t>
            </a:r>
            <a:r>
              <a:rPr lang="en-US" sz="4400" dirty="0">
                <a:solidFill>
                  <a:srgbClr val="FFC000"/>
                </a:solidFill>
              </a:rPr>
              <a:t>SOFTMAX</a:t>
            </a:r>
            <a:endParaRPr lang="vi-VN" sz="4400" dirty="0">
              <a:solidFill>
                <a:srgbClr val="FFC000"/>
              </a:solidFill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9570742" y="4747955"/>
            <a:ext cx="6790494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128" name="Shape 128"/>
          <p:cNvSpPr/>
          <p:nvPr/>
        </p:nvSpPr>
        <p:spPr>
          <a:xfrm>
            <a:off x="3388" y="1708024"/>
            <a:ext cx="7467676" cy="10299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98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56C2E">
              <a:alpha val="70000"/>
            </a:srgbClr>
          </a:solidFill>
          <a:ln w="3175"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3" name="Rectangle 2"/>
          <p:cNvSpPr/>
          <p:nvPr/>
        </p:nvSpPr>
        <p:spPr>
          <a:xfrm>
            <a:off x="17373600" y="860699"/>
            <a:ext cx="914400" cy="538609"/>
          </a:xfrm>
          <a:prstGeom prst="rect">
            <a:avLst/>
          </a:prstGeom>
          <a:noFill/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vi-VN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2" name="Rectangle 1"/>
          <p:cNvSpPr/>
          <p:nvPr/>
        </p:nvSpPr>
        <p:spPr>
          <a:xfrm>
            <a:off x="1219201" y="3048000"/>
            <a:ext cx="7730836" cy="7315200"/>
          </a:xfrm>
          <a:prstGeom prst="rect">
            <a:avLst/>
          </a:prstGeom>
          <a:solidFill>
            <a:srgbClr val="F8F8F8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vi-VN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0" name="Picture 9" descr="https://machinelearningcoban.com/assets/13_softmax/softmax_ex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896" y="3048001"/>
            <a:ext cx="6691746" cy="73152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0032F90-4D90-4814-B03D-171CE69CBF88}"/>
                  </a:ext>
                </a:extLst>
              </p:cNvPr>
              <p:cNvSpPr/>
              <p:nvPr/>
            </p:nvSpPr>
            <p:spPr>
              <a:xfrm>
                <a:off x="9177902" y="6622050"/>
                <a:ext cx="8195698" cy="16998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-SemiBold"/>
                              <a:cs typeface="Montserrat-SemiBold"/>
                              <a:sym typeface="Montserrat-SemiBold"/>
                            </a:rPr>
                          </m:ctrlPr>
                        </m:sSubPr>
                        <m:e>
                          <m:r>
                            <a:rPr lang="en-US" sz="44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-SemiBold"/>
                              <a:cs typeface="Montserrat-SemiBold"/>
                              <a:sym typeface="Montserrat-SemiBold"/>
                            </a:rPr>
                            <m:t>𝑎</m:t>
                          </m:r>
                        </m:e>
                        <m:sub>
                          <m:r>
                            <a:rPr lang="en-US" sz="44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-SemiBold"/>
                              <a:cs typeface="Montserrat-SemiBold"/>
                              <a:sym typeface="Montserrat-SemiBold"/>
                            </a:rPr>
                            <m:t>𝑖</m:t>
                          </m:r>
                        </m:sub>
                      </m:sSub>
                      <m:r>
                        <a:rPr lang="en-US" sz="4400" b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Montserrat-SemiBold"/>
                          <a:cs typeface="Montserrat-SemiBold"/>
                          <a:sym typeface="Montserrat-SemiBold"/>
                        </a:rPr>
                        <m:t>=</m:t>
                      </m:r>
                      <m:f>
                        <m:fPr>
                          <m:ctrlPr>
                            <a:rPr lang="en-US" sz="4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-SemiBold"/>
                              <a:cs typeface="Montserrat-SemiBold"/>
                              <a:sym typeface="Montserrat-SemiBold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44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ontserrat-SemiBold"/>
                                  <a:cs typeface="Montserrat-SemiBold"/>
                                  <a:sym typeface="Montserrat-SemiBold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44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ontserrat-SemiBold"/>
                                  <a:cs typeface="Montserrat-SemiBold"/>
                                  <a:sym typeface="Montserrat-SemiBold"/>
                                </a:rPr>
                                <m:t>ex</m:t>
                              </m:r>
                              <m:func>
                                <m:funcPr>
                                  <m:ctrlPr>
                                    <a:rPr lang="en-US" sz="44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ontserrat-SemiBold"/>
                                      <a:cs typeface="Montserrat-SemiBold"/>
                                      <a:sym typeface="Montserrat-SemiBold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4400" b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ontserrat-SemiBold"/>
                                      <a:cs typeface="Montserrat-SemiBold"/>
                                      <a:sym typeface="Montserrat-SemiBold"/>
                                    </a:rPr>
                                    <m:t>p</m:t>
                                  </m:r>
                                </m:fName>
                                <m:e>
                                  <m:r>
                                    <a:rPr lang="en-US" sz="4400" b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ontserrat-SemiBold"/>
                                      <a:cs typeface="Montserrat-SemiBold"/>
                                      <a:sym typeface="Montserrat-SemiBold"/>
                                    </a:rPr>
                                    <m:t>(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sz="44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ontserrat-SemiBold"/>
                                      <a:cs typeface="Montserrat-SemiBold"/>
                                      <a:sym typeface="Montserrat-SemiBold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ontserrat-SemiBold"/>
                                      <a:cs typeface="Montserrat-SemiBold"/>
                                      <a:sym typeface="Montserrat-SemiBold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4400" b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ontserrat-SemiBold"/>
                                      <a:cs typeface="Montserrat-SemiBold"/>
                                      <a:sym typeface="Montserrat-SemiBold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44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ontserrat-SemiBold"/>
                                  <a:cs typeface="Montserrat-SemiBold"/>
                                  <a:sym typeface="Montserrat-SemiBold"/>
                                </a:rPr>
                              </m:ctrlPr>
                            </m:naryPr>
                            <m:sub>
                              <m:r>
                                <a:rPr lang="en-US" sz="44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ontserrat-SemiBold"/>
                                  <a:cs typeface="Montserrat-SemiBold"/>
                                  <a:sym typeface="Montserrat-SemiBold"/>
                                </a:rPr>
                                <m:t>𝑗</m:t>
                              </m:r>
                              <m:r>
                                <a:rPr lang="en-US" sz="44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ontserrat-SemiBold"/>
                                  <a:cs typeface="Montserrat-SemiBold"/>
                                  <a:sym typeface="Montserrat-SemiBold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44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ontserrat-SemiBold"/>
                                  <a:cs typeface="Montserrat-SemiBold"/>
                                  <a:sym typeface="Montserrat-SemiBold"/>
                                </a:rPr>
                                <m:t>𝐶</m:t>
                              </m:r>
                            </m:sup>
                            <m:e>
                              <m:d>
                                <m:dPr>
                                  <m:begChr m:val=""/>
                                  <m:ctrlPr>
                                    <a:rPr lang="en-US" sz="44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ontserrat-SemiBold"/>
                                      <a:cs typeface="Montserrat-SemiBold"/>
                                      <a:sym typeface="Montserrat-SemiBold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400" b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ontserrat-SemiBold"/>
                                      <a:cs typeface="Montserrat-SemiBold"/>
                                      <a:sym typeface="Montserrat-SemiBold"/>
                                    </a:rPr>
                                    <m:t>ex</m:t>
                                  </m:r>
                                  <m:func>
                                    <m:funcPr>
                                      <m:ctrlPr>
                                        <a:rPr lang="en-US" sz="4400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ontserrat-SemiBold"/>
                                          <a:cs typeface="Montserrat-SemiBold"/>
                                          <a:sym typeface="Montserrat-SemiBold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4400" b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ontserrat-SemiBold"/>
                                          <a:cs typeface="Montserrat-SemiBold"/>
                                          <a:sym typeface="Montserrat-SemiBold"/>
                                        </a:rPr>
                                        <m:t>p</m:t>
                                      </m:r>
                                    </m:fName>
                                    <m:e>
                                      <m:r>
                                        <a:rPr lang="en-US" sz="4400" b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ontserrat-SemiBold"/>
                                          <a:cs typeface="Montserrat-SemiBold"/>
                                          <a:sym typeface="Montserrat-SemiBold"/>
                                        </a:rPr>
                                        <m:t>(</m:t>
                                      </m:r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en-US" sz="4400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ontserrat-SemiBold"/>
                                          <a:cs typeface="Montserrat-SemiBold"/>
                                          <a:sym typeface="Montserrat-SemiBold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ontserrat-SemiBold"/>
                                          <a:cs typeface="Montserrat-SemiBold"/>
                                          <a:sym typeface="Montserrat-SemiBold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4400" b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ontserrat-SemiBold"/>
                                          <a:cs typeface="Montserrat-SemiBold"/>
                                          <a:sym typeface="Montserrat-SemiBold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4400" b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Montserrat-SemiBold"/>
                          <a:cs typeface="Montserrat-SemiBold"/>
                          <a:sym typeface="Montserrat-SemiBold"/>
                        </a:rPr>
                        <m:t> , ∀</m:t>
                      </m:r>
                      <m:r>
                        <a:rPr lang="en-US" sz="4400" b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Montserrat-SemiBold"/>
                          <a:cs typeface="Montserrat-SemiBold"/>
                          <a:sym typeface="Montserrat-SemiBold"/>
                        </a:rPr>
                        <m:t>𝑖</m:t>
                      </m:r>
                      <m:r>
                        <a:rPr lang="en-US" sz="4400" b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Montserrat-SemiBold"/>
                          <a:cs typeface="Montserrat-SemiBold"/>
                          <a:sym typeface="Montserrat-SemiBold"/>
                        </a:rPr>
                        <m:t>=1,2,…,</m:t>
                      </m:r>
                      <m:r>
                        <a:rPr lang="en-US" sz="4400" b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Montserrat-SemiBold"/>
                          <a:cs typeface="Montserrat-SemiBold"/>
                          <a:sym typeface="Montserrat-SemiBold"/>
                        </a:rPr>
                        <m:t>𝐶</m:t>
                      </m:r>
                    </m:oMath>
                  </m:oMathPara>
                </a14:m>
                <a:endParaRPr lang="en-US" sz="4400" b="1" dirty="0">
                  <a:solidFill>
                    <a:srgbClr val="FFC000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0032F90-4D90-4814-B03D-171CE69CB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902" y="6622050"/>
                <a:ext cx="8195698" cy="16998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4529FC8-3083-4E47-B039-A0A8F46787BA}"/>
                  </a:ext>
                </a:extLst>
              </p:cNvPr>
              <p:cNvSpPr/>
              <p:nvPr/>
            </p:nvSpPr>
            <p:spPr>
              <a:xfrm>
                <a:off x="10456517" y="8923996"/>
                <a:ext cx="5638467" cy="2009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Montserrat-SemiBold"/>
                          <a:cs typeface="Montserrat-SemiBold"/>
                        </a:rPr>
                        <m:t>𝐽</m:t>
                      </m:r>
                      <m:d>
                        <m:dPr>
                          <m:ctrlPr>
                            <a:rPr lang="en-US" sz="4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-SemiBold"/>
                              <a:cs typeface="Montserrat-SemiBold"/>
                            </a:rPr>
                          </m:ctrlPr>
                        </m:dPr>
                        <m:e>
                          <m:r>
                            <a:rPr lang="en-US" sz="44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-SemiBold"/>
                              <a:cs typeface="Montserrat-SemiBold"/>
                            </a:rPr>
                            <m:t>𝑊</m:t>
                          </m:r>
                        </m:e>
                      </m:d>
                      <m:r>
                        <a:rPr lang="en-US" sz="4400" b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Montserrat-SemiBold"/>
                          <a:cs typeface="Montserrat-SemiBold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4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-SemiBold"/>
                              <a:cs typeface="Montserrat-SemiBold"/>
                            </a:rPr>
                          </m:ctrlPr>
                        </m:naryPr>
                        <m:sub>
                          <m:r>
                            <a:rPr lang="en-US" sz="44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-SemiBold"/>
                              <a:cs typeface="Montserrat-SemiBold"/>
                            </a:rPr>
                            <m:t>𝑖</m:t>
                          </m:r>
                          <m:r>
                            <a:rPr lang="en-US" sz="44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-SemiBold"/>
                              <a:cs typeface="Montserrat-SemiBold"/>
                            </a:rPr>
                            <m:t>=1</m:t>
                          </m:r>
                        </m:sub>
                        <m:sup>
                          <m:r>
                            <a:rPr lang="en-US" sz="44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-SemiBold"/>
                              <a:cs typeface="Montserrat-SemiBold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44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ontserrat-SemiBold"/>
                                  <a:cs typeface="Montserrat-SemiBold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44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ontserrat-SemiBold"/>
                                      <a:cs typeface="Montserrat-SemiBold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400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ontserrat-SemiBold"/>
                                          <a:cs typeface="Montserrat-SemiBold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ontserrat-SemiBold"/>
                                          <a:cs typeface="Montserrat-SemiBold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4400" b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ontserrat-SemiBold"/>
                                          <a:cs typeface="Montserrat-SemiBold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4400" b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ontserrat-SemiBold"/>
                                      <a:cs typeface="Montserrat-SemiBold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4400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ontserrat-SemiBold"/>
                                          <a:cs typeface="Montserrat-SemiBold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ontserrat-SemiBold"/>
                                          <a:cs typeface="Montserrat-SemiBold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4400" b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ontserrat-SemiBold"/>
                                          <a:cs typeface="Montserrat-SemiBold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44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ontserrat-SemiBold"/>
                                  <a:cs typeface="Montserrat-SemiBold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44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ontserrat-SemiBold"/>
                                  <a:cs typeface="Montserrat-SemiBold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4400" b="1" dirty="0">
                  <a:solidFill>
                    <a:srgbClr val="FFC000"/>
                  </a:solidFill>
                  <a:latin typeface="Montserrat-SemiBold"/>
                  <a:ea typeface="Montserrat-SemiBold"/>
                  <a:cs typeface="Montserrat-SemiBold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4529FC8-3083-4E47-B039-A0A8F4678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517" y="8923996"/>
                <a:ext cx="5638467" cy="20094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492420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16" descr="https://machinelearningcoban.com/assets/13_softmax/crossentropy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0" y="4117445"/>
            <a:ext cx="5950904" cy="6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17" descr="https://machinelearningcoban.com/assets/13_softmax/crossentropy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117445"/>
            <a:ext cx="6040582" cy="6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8" descr="https://machinelearningcoban.com/assets/13_softmax/crossentropy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7018" y="4117446"/>
            <a:ext cx="5430982" cy="606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264727" y="279861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264727" y="5243368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endParaRPr kumimoji="0" lang="en-US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264727" y="7148368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endParaRPr kumimoji="0" lang="en-US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5264727" y="9081943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sp>
        <p:nvSpPr>
          <p:cNvPr id="25" name="Shape 129"/>
          <p:cNvSpPr/>
          <p:nvPr/>
        </p:nvSpPr>
        <p:spPr>
          <a:xfrm>
            <a:off x="34261" y="1948153"/>
            <a:ext cx="2909193" cy="2654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RECORNIGTION</a:t>
            </a:r>
            <a:endParaRPr sz="1350"/>
          </a:p>
        </p:txBody>
      </p:sp>
      <p:sp>
        <p:nvSpPr>
          <p:cNvPr id="26" name="Shape 130"/>
          <p:cNvSpPr/>
          <p:nvPr/>
        </p:nvSpPr>
        <p:spPr>
          <a:xfrm>
            <a:off x="0" y="2213610"/>
            <a:ext cx="18288000" cy="18740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vi-VN" sz="4400" dirty="0">
                <a:solidFill>
                  <a:srgbClr val="FFC000"/>
                </a:solidFill>
              </a:rPr>
              <a:t>LAYER NEURAL NETWORK </a:t>
            </a:r>
          </a:p>
          <a:p>
            <a:r>
              <a:rPr lang="en-US" sz="4400" dirty="0">
                <a:solidFill>
                  <a:srgbClr val="FFC000"/>
                </a:solidFill>
              </a:rPr>
              <a:t>CROSS ENTROPY</a:t>
            </a:r>
            <a:endParaRPr lang="vi-VN" sz="4400" dirty="0">
              <a:solidFill>
                <a:srgbClr val="FFC000"/>
              </a:solidFill>
            </a:endParaRPr>
          </a:p>
        </p:txBody>
      </p:sp>
      <p:sp>
        <p:nvSpPr>
          <p:cNvPr id="27" name="Shape 132"/>
          <p:cNvSpPr/>
          <p:nvPr/>
        </p:nvSpPr>
        <p:spPr>
          <a:xfrm>
            <a:off x="0" y="3400370"/>
            <a:ext cx="18253739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28" name="Shape 132"/>
          <p:cNvSpPr/>
          <p:nvPr/>
        </p:nvSpPr>
        <p:spPr>
          <a:xfrm>
            <a:off x="-1" y="10727961"/>
            <a:ext cx="18253739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F251F7B-94C8-4855-86B1-19381A0DE497}"/>
                  </a:ext>
                </a:extLst>
              </p:cNvPr>
              <p:cNvSpPr/>
              <p:nvPr/>
            </p:nvSpPr>
            <p:spPr>
              <a:xfrm>
                <a:off x="2160042" y="11077955"/>
                <a:ext cx="6209369" cy="20126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Montserrat-SemiBold"/>
                          <a:cs typeface="Montserrat-SemiBold"/>
                          <a:sym typeface="Montserrat-SemiBold"/>
                        </a:rPr>
                        <m:t>𝐻</m:t>
                      </m:r>
                      <m:d>
                        <m:dPr>
                          <m:ctrlPr>
                            <a:rPr lang="en-US" sz="4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-SemiBold"/>
                              <a:cs typeface="Montserrat-SemiBold"/>
                              <a:sym typeface="Montserrat-SemiBold"/>
                            </a:rPr>
                          </m:ctrlPr>
                        </m:dPr>
                        <m:e>
                          <m:r>
                            <a:rPr lang="en-US" sz="44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-SemiBold"/>
                              <a:cs typeface="Montserrat-SemiBold"/>
                              <a:sym typeface="Montserrat-SemiBold"/>
                            </a:rPr>
                            <m:t>𝑝</m:t>
                          </m:r>
                          <m:r>
                            <a:rPr lang="en-US" sz="44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-SemiBold"/>
                              <a:cs typeface="Montserrat-SemiBold"/>
                              <a:sym typeface="Montserrat-SemiBold"/>
                            </a:rPr>
                            <m:t>,</m:t>
                          </m:r>
                          <m:r>
                            <a:rPr lang="en-US" sz="44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-SemiBold"/>
                              <a:cs typeface="Montserrat-SemiBold"/>
                              <a:sym typeface="Montserrat-SemiBold"/>
                            </a:rPr>
                            <m:t>𝑞</m:t>
                          </m:r>
                        </m:e>
                      </m:d>
                      <m:r>
                        <a:rPr lang="en-US" sz="4400" b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Montserrat-SemiBold"/>
                          <a:cs typeface="Montserrat-SemiBold"/>
                          <a:sym typeface="Montserrat-SemiBold"/>
                        </a:rPr>
                        <m:t>= 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4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-SemiBold"/>
                              <a:cs typeface="Montserrat-SemiBold"/>
                              <a:sym typeface="Montserrat-SemiBold"/>
                            </a:rPr>
                          </m:ctrlPr>
                        </m:naryPr>
                        <m:sub>
                          <m:r>
                            <a:rPr lang="en-US" sz="44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-SemiBold"/>
                              <a:cs typeface="Montserrat-SemiBold"/>
                              <a:sym typeface="Montserrat-SemiBold"/>
                            </a:rPr>
                            <m:t>𝑖</m:t>
                          </m:r>
                          <m:r>
                            <a:rPr lang="en-US" sz="44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-SemiBold"/>
                              <a:cs typeface="Montserrat-SemiBold"/>
                              <a:sym typeface="Montserrat-SemiBold"/>
                            </a:rPr>
                            <m:t>=1</m:t>
                          </m:r>
                        </m:sub>
                        <m:sup>
                          <m:r>
                            <a:rPr lang="en-US" sz="44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-SemiBold"/>
                              <a:cs typeface="Montserrat-SemiBold"/>
                              <a:sym typeface="Montserrat-SemiBold"/>
                            </a:rPr>
                            <m:t>𝐶</m:t>
                          </m:r>
                        </m:sup>
                        <m:e>
                          <m:r>
                            <a:rPr lang="en-US" sz="44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-SemiBold"/>
                              <a:cs typeface="Montserrat-SemiBold"/>
                              <a:sym typeface="Montserrat-SemiBold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44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ontserrat-SemiBold"/>
                                  <a:cs typeface="Montserrat-SemiBold"/>
                                  <a:sym typeface="Montserrat-SemiBold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ontserrat-SemiBold"/>
                                      <a:cs typeface="Montserrat-SemiBold"/>
                                      <a:sym typeface="Montserrat-SemiBold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ontserrat-SemiBold"/>
                                      <a:cs typeface="Montserrat-SemiBold"/>
                                      <a:sym typeface="Montserrat-SemiBold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400" b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ontserrat-SemiBold"/>
                                      <a:cs typeface="Montserrat-SemiBold"/>
                                      <a:sym typeface="Montserrat-SemiBold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4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ontserrat-SemiBold"/>
                                  <a:cs typeface="Montserrat-SemiBold"/>
                                  <a:sym typeface="Montserrat-SemiBold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44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ontserrat-SemiBold"/>
                                      <a:cs typeface="Montserrat-SemiBold"/>
                                      <a:sym typeface="Montserrat-SemiBold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ontserrat-SemiBold"/>
                                      <a:cs typeface="Montserrat-SemiBold"/>
                                      <a:sym typeface="Montserrat-SemiBold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4400" b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ontserrat-SemiBold"/>
                                      <a:cs typeface="Montserrat-SemiBold"/>
                                      <a:sym typeface="Montserrat-SemiBold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4400" b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Montserrat-SemiBold"/>
                          <a:cs typeface="Montserrat-SemiBold"/>
                          <a:sym typeface="Montserrat-SemiBold"/>
                        </a:rPr>
                        <m:t> </m:t>
                      </m:r>
                    </m:oMath>
                  </m:oMathPara>
                </a14:m>
                <a:endParaRPr lang="en-US" sz="4400" b="1" dirty="0">
                  <a:solidFill>
                    <a:srgbClr val="FFC000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F251F7B-94C8-4855-86B1-19381A0DE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42" y="11077955"/>
                <a:ext cx="6209369" cy="20126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D48D023-8C94-4D73-8990-474669103BD5}"/>
                  </a:ext>
                </a:extLst>
              </p:cNvPr>
              <p:cNvSpPr/>
              <p:nvPr/>
            </p:nvSpPr>
            <p:spPr>
              <a:xfrm>
                <a:off x="9996921" y="11782119"/>
                <a:ext cx="613103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4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-SemiBold"/>
                              <a:cs typeface="Montserrat-SemiBold"/>
                            </a:rPr>
                          </m:ctrlPr>
                        </m:dPr>
                        <m:e>
                          <m:r>
                            <a:rPr lang="en-US" sz="44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-SemiBold"/>
                              <a:cs typeface="Montserrat-SemiBold"/>
                            </a:rPr>
                            <m:t> </m:t>
                          </m:r>
                          <m:r>
                            <a:rPr lang="en-US" sz="44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-SemiBold"/>
                              <a:cs typeface="Montserrat-SemiBold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44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ontserrat-SemiBold"/>
                                  <a:cs typeface="Montserrat-SemiBold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ontserrat-SemiBold"/>
                                      <a:cs typeface="Montserrat-SemiBold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ontserrat-SemiBold"/>
                                      <a:cs typeface="Montserrat-SemiBold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400" b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ontserrat-SemiBold"/>
                                      <a:cs typeface="Montserrat-SemiBold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4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ontserrat-SemiBold"/>
                                  <a:cs typeface="Montserrat-SemiBold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44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ontserrat-SemiBold"/>
                                      <a:cs typeface="Montserrat-SemiBold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ontserrat-SemiBold"/>
                                      <a:cs typeface="Montserrat-SemiBold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4400" b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ontserrat-SemiBold"/>
                                      <a:cs typeface="Montserrat-SemiBold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4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-SemiBold"/>
                              <a:cs typeface="Montserrat-SemiBold"/>
                            </a:rPr>
                            <m:t>= −</m:t>
                          </m:r>
                          <m:sSub>
                            <m:sSubPr>
                              <m:ctrlPr>
                                <a:rPr lang="en-US" sz="44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ontserrat-SemiBold"/>
                                  <a:cs typeface="Montserrat-SemiBold"/>
                                </a:rPr>
                              </m:ctrlPr>
                            </m:sSubPr>
                            <m:e>
                              <m:r>
                                <a:rPr lang="en-US" sz="44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ontserrat-SemiBold"/>
                                  <a:cs typeface="Montserrat-SemiBold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4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ontserrat-SemiBold"/>
                                  <a:cs typeface="Montserrat-SemiBold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44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-SemiBold"/>
                              <a:cs typeface="Montserrat-SemiBold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44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-SemiBold"/>
                              <a:cs typeface="Montserrat-SemiBold"/>
                            </a:rPr>
                            <m:t>lo</m:t>
                          </m:r>
                          <m:func>
                            <m:funcPr>
                              <m:ctrlPr>
                                <a:rPr lang="en-US" sz="44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ontserrat-SemiBold"/>
                                  <a:cs typeface="Montserrat-SemiBold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4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ontserrat-SemiBold"/>
                                  <a:cs typeface="Montserrat-SemiBold"/>
                                </a:rPr>
                                <m:t>g</m:t>
                              </m:r>
                            </m:fName>
                            <m:e>
                              <m:r>
                                <a:rPr lang="en-US" sz="44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ontserrat-SemiBold"/>
                                  <a:cs typeface="Montserrat-SemiBold"/>
                                </a:rPr>
                                <m:t>(</m:t>
                              </m:r>
                            </m:e>
                          </m:func>
                          <m:sSub>
                            <m:sSubPr>
                              <m:ctrlPr>
                                <a:rPr lang="en-US" sz="44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ontserrat-SemiBold"/>
                                  <a:cs typeface="Montserrat-SemiBold"/>
                                </a:rPr>
                              </m:ctrlPr>
                            </m:sSubPr>
                            <m:e>
                              <m:r>
                                <a:rPr lang="en-US" sz="44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ontserrat-SemiBold"/>
                                  <a:cs typeface="Montserrat-SemiBold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44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ontserrat-SemiBold"/>
                                  <a:cs typeface="Montserrat-SemiBold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400" b="1" dirty="0">
                  <a:solidFill>
                    <a:srgbClr val="FFC000"/>
                  </a:solidFill>
                  <a:latin typeface="Montserrat-SemiBold"/>
                  <a:ea typeface="Montserrat-SemiBold"/>
                  <a:cs typeface="Montserrat-SemiBold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D48D023-8C94-4D73-8990-474669103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921" y="11782119"/>
                <a:ext cx="6131037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651888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s://codelabs.developers.google.com/codelabs/cloud-tensorflow-mnist/img/1d8fc59e6a674f1c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1346"/>
            <a:ext cx="9421091" cy="75645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129"/>
          <p:cNvSpPr/>
          <p:nvPr/>
        </p:nvSpPr>
        <p:spPr>
          <a:xfrm>
            <a:off x="0" y="1654720"/>
            <a:ext cx="2909193" cy="2654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RECORNIGTION</a:t>
            </a:r>
            <a:endParaRPr sz="1350"/>
          </a:p>
        </p:txBody>
      </p:sp>
      <p:sp>
        <p:nvSpPr>
          <p:cNvPr id="4" name="Shape 130"/>
          <p:cNvSpPr/>
          <p:nvPr/>
        </p:nvSpPr>
        <p:spPr>
          <a:xfrm>
            <a:off x="0" y="1928060"/>
            <a:ext cx="6824755" cy="142661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vi-VN" sz="4400">
                <a:solidFill>
                  <a:srgbClr val="FFC000"/>
                </a:solidFill>
              </a:rPr>
              <a:t>Ý NGHĨA HÀM CROSS ENTROPY</a:t>
            </a:r>
          </a:p>
        </p:txBody>
      </p:sp>
      <p:sp>
        <p:nvSpPr>
          <p:cNvPr id="5" name="Shape 132"/>
          <p:cNvSpPr/>
          <p:nvPr/>
        </p:nvSpPr>
        <p:spPr>
          <a:xfrm>
            <a:off x="0" y="3218005"/>
            <a:ext cx="18288000" cy="0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pic>
        <p:nvPicPr>
          <p:cNvPr id="6" name="Picture 5" descr="https://codelabs.developers.google.com/codelabs/cloud-tensorflow-mnist/img/34e9e76c7715b719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3491346"/>
            <a:ext cx="8534400" cy="756458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32"/>
          <p:cNvSpPr/>
          <p:nvPr/>
        </p:nvSpPr>
        <p:spPr>
          <a:xfrm>
            <a:off x="0" y="11295205"/>
            <a:ext cx="18288000" cy="0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</p:spTree>
    <p:extLst>
      <p:ext uri="{BB962C8B-B14F-4D97-AF65-F5344CB8AC3E}">
        <p14:creationId xmlns:p14="http://schemas.microsoft.com/office/powerpoint/2010/main" val="179028435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2"/>
          <p:cNvSpPr/>
          <p:nvPr/>
        </p:nvSpPr>
        <p:spPr>
          <a:xfrm flipH="1">
            <a:off x="783798" y="1446613"/>
            <a:ext cx="1" cy="3996014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3" name="Shape 83"/>
          <p:cNvSpPr/>
          <p:nvPr/>
        </p:nvSpPr>
        <p:spPr>
          <a:xfrm>
            <a:off x="1590129" y="3369042"/>
            <a:ext cx="2909193" cy="2654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reconigtion</a:t>
            </a:r>
            <a:endParaRPr sz="1350"/>
          </a:p>
        </p:txBody>
      </p:sp>
      <p:sp>
        <p:nvSpPr>
          <p:cNvPr id="4" name="Shape 84"/>
          <p:cNvSpPr/>
          <p:nvPr/>
        </p:nvSpPr>
        <p:spPr>
          <a:xfrm>
            <a:off x="1624637" y="3924115"/>
            <a:ext cx="14350872" cy="87100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6000" dirty="0">
                <a:solidFill>
                  <a:srgbClr val="FFC000"/>
                </a:solidFill>
              </a:rPr>
              <a:t>CONVOLUTIONAL NEURAL NETWORK</a:t>
            </a:r>
            <a:endParaRPr sz="60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F57559-CABA-45D6-A86D-2C7346445C62}"/>
              </a:ext>
            </a:extLst>
          </p:cNvPr>
          <p:cNvGrpSpPr/>
          <p:nvPr/>
        </p:nvGrpSpPr>
        <p:grpSpPr>
          <a:xfrm>
            <a:off x="3640340" y="6174736"/>
            <a:ext cx="10075660" cy="819464"/>
            <a:chOff x="3640340" y="6174736"/>
            <a:chExt cx="10075660" cy="819464"/>
          </a:xfrm>
        </p:grpSpPr>
        <p:sp>
          <p:nvSpPr>
            <p:cNvPr id="5" name="Rectangle 4"/>
            <p:cNvSpPr/>
            <p:nvPr/>
          </p:nvSpPr>
          <p:spPr>
            <a:xfrm>
              <a:off x="4572000" y="6174736"/>
              <a:ext cx="9144000" cy="81317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indent="457200">
                <a:lnSpc>
                  <a:spcPct val="115000"/>
                </a:lnSpc>
                <a:spcBef>
                  <a:spcPts val="500"/>
                </a:spcBef>
                <a:spcAft>
                  <a:spcPts val="500"/>
                </a:spcAft>
              </a:pPr>
              <a:r>
                <a:rPr lang="en-US" sz="4400" b="1" dirty="0">
                  <a:solidFill>
                    <a:srgbClr val="FFC000"/>
                  </a:solidFill>
                  <a:latin typeface="Roboto"/>
                  <a:ea typeface="Calibri" panose="020F0502020204030204" pitchFamily="34" charset="0"/>
                  <a:cs typeface="Helvetica" panose="020B0604020202020204" pitchFamily="34" charset="0"/>
                </a:rPr>
                <a:t>Convolution</a:t>
              </a:r>
              <a:endParaRPr lang="vi-VN" sz="4400" dirty="0">
                <a:solidFill>
                  <a:srgbClr val="FFC000"/>
                </a:soli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640340" y="6236814"/>
              <a:ext cx="858982" cy="757386"/>
            </a:xfrm>
            <a:prstGeom prst="ellipse">
              <a:avLst/>
            </a:prstGeom>
            <a:solidFill>
              <a:srgbClr val="FF9933"/>
            </a:solidFill>
            <a:ln w="3175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>
                  <a:solidFill>
                    <a:schemeClr val="tx2">
                      <a:lumMod val="10000"/>
                    </a:schemeClr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  <a:endParaRPr lang="vi-VN" sz="3000">
                <a:solidFill>
                  <a:schemeClr val="tx2">
                    <a:lumMod val="10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90ABBD-2C3C-4098-8B8C-FB8DF9FCDDE1}"/>
              </a:ext>
            </a:extLst>
          </p:cNvPr>
          <p:cNvGrpSpPr/>
          <p:nvPr/>
        </p:nvGrpSpPr>
        <p:grpSpPr>
          <a:xfrm>
            <a:off x="3640340" y="7200227"/>
            <a:ext cx="10103369" cy="871008"/>
            <a:chOff x="3640340" y="7200227"/>
            <a:chExt cx="10103369" cy="871008"/>
          </a:xfrm>
        </p:grpSpPr>
        <p:sp>
          <p:nvSpPr>
            <p:cNvPr id="6" name="Rectangle 5"/>
            <p:cNvSpPr/>
            <p:nvPr/>
          </p:nvSpPr>
          <p:spPr>
            <a:xfrm>
              <a:off x="4599709" y="7200227"/>
              <a:ext cx="9144000" cy="87100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indent="457200" algn="l">
                <a:lnSpc>
                  <a:spcPct val="115000"/>
                </a:lnSpc>
                <a:spcBef>
                  <a:spcPts val="500"/>
                </a:spcBef>
                <a:spcAft>
                  <a:spcPts val="500"/>
                </a:spcAft>
              </a:pPr>
              <a:r>
                <a:rPr lang="en-US" sz="4400" b="1" dirty="0">
                  <a:solidFill>
                    <a:srgbClr val="FFC000"/>
                  </a:solidFill>
                  <a:latin typeface="Roboto"/>
                  <a:cs typeface="Helvetica" panose="020B0604020202020204" pitchFamily="34" charset="0"/>
                </a:rPr>
                <a:t>Non Linearity (</a:t>
              </a:r>
              <a:r>
                <a:rPr lang="en-US" sz="4400" b="1" dirty="0" err="1">
                  <a:solidFill>
                    <a:srgbClr val="FFC000"/>
                  </a:solidFill>
                  <a:latin typeface="Roboto"/>
                  <a:cs typeface="Helvetica" panose="020B0604020202020204" pitchFamily="34" charset="0"/>
                </a:rPr>
                <a:t>ReLu</a:t>
              </a:r>
              <a:r>
                <a:rPr lang="en-US" sz="4400" b="1" dirty="0">
                  <a:solidFill>
                    <a:srgbClr val="FFC000"/>
                  </a:solidFill>
                  <a:latin typeface="Roboto"/>
                  <a:cs typeface="Helvetica" panose="020B0604020202020204" pitchFamily="34" charset="0"/>
                </a:rPr>
                <a:t>).</a:t>
              </a:r>
              <a:endParaRPr lang="vi-VN" sz="4400" b="1" dirty="0">
                <a:solidFill>
                  <a:srgbClr val="FFC000"/>
                </a:solidFill>
                <a:latin typeface="Roboto"/>
                <a:cs typeface="Helvetica" panose="020B0604020202020204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3640340" y="7292391"/>
              <a:ext cx="858982" cy="757386"/>
            </a:xfrm>
            <a:prstGeom prst="ellipse">
              <a:avLst/>
            </a:prstGeom>
            <a:solidFill>
              <a:srgbClr val="FF9933"/>
            </a:solidFill>
            <a:ln w="3175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dirty="0">
                  <a:solidFill>
                    <a:schemeClr val="tx2">
                      <a:lumMod val="10000"/>
                    </a:schemeClr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  <a:endParaRPr lang="vi-VN" sz="3000" dirty="0">
                <a:solidFill>
                  <a:schemeClr val="tx2">
                    <a:lumMod val="10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97F9C2-07E1-466F-8E30-E1975AF6D881}"/>
              </a:ext>
            </a:extLst>
          </p:cNvPr>
          <p:cNvGrpSpPr/>
          <p:nvPr/>
        </p:nvGrpSpPr>
        <p:grpSpPr>
          <a:xfrm>
            <a:off x="3640340" y="8316431"/>
            <a:ext cx="10103369" cy="922097"/>
            <a:chOff x="3640340" y="8316431"/>
            <a:chExt cx="10103369" cy="922097"/>
          </a:xfrm>
        </p:grpSpPr>
        <p:sp>
          <p:nvSpPr>
            <p:cNvPr id="7" name="Rectangle 6"/>
            <p:cNvSpPr/>
            <p:nvPr/>
          </p:nvSpPr>
          <p:spPr>
            <a:xfrm>
              <a:off x="4599709" y="8367520"/>
              <a:ext cx="9144000" cy="87100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indent="457200" algn="l">
                <a:lnSpc>
                  <a:spcPct val="115000"/>
                </a:lnSpc>
                <a:spcBef>
                  <a:spcPts val="500"/>
                </a:spcBef>
                <a:spcAft>
                  <a:spcPts val="500"/>
                </a:spcAft>
              </a:pPr>
              <a:r>
                <a:rPr lang="en-US" sz="4400" b="1" dirty="0">
                  <a:solidFill>
                    <a:srgbClr val="FFC000"/>
                  </a:solidFill>
                  <a:latin typeface="Roboto"/>
                  <a:cs typeface="Helvetica" panose="020B0604020202020204" pitchFamily="34" charset="0"/>
                </a:rPr>
                <a:t>Pooling or Sub Sampling.</a:t>
              </a:r>
              <a:endParaRPr lang="vi-VN" sz="4400" b="1" dirty="0">
                <a:solidFill>
                  <a:srgbClr val="FFC000"/>
                </a:solidFill>
                <a:latin typeface="Roboto"/>
                <a:cs typeface="Helvetica" panose="020B0604020202020204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640340" y="8316431"/>
              <a:ext cx="858982" cy="757386"/>
            </a:xfrm>
            <a:prstGeom prst="ellipse">
              <a:avLst/>
            </a:prstGeom>
            <a:solidFill>
              <a:srgbClr val="FF9933"/>
            </a:solidFill>
            <a:ln w="3175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>
                  <a:solidFill>
                    <a:schemeClr val="tx2">
                      <a:lumMod val="10000"/>
                    </a:schemeClr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  <a:endParaRPr lang="vi-VN" sz="3000">
                <a:solidFill>
                  <a:schemeClr val="tx2">
                    <a:lumMod val="10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E211A7-99B3-451D-9ADF-D843A835D21A}"/>
              </a:ext>
            </a:extLst>
          </p:cNvPr>
          <p:cNvGrpSpPr/>
          <p:nvPr/>
        </p:nvGrpSpPr>
        <p:grpSpPr>
          <a:xfrm>
            <a:off x="3662795" y="9368154"/>
            <a:ext cx="12539229" cy="794298"/>
            <a:chOff x="3662795" y="9368154"/>
            <a:chExt cx="12539229" cy="794298"/>
          </a:xfrm>
        </p:grpSpPr>
        <p:sp>
          <p:nvSpPr>
            <p:cNvPr id="8" name="Rectangle 7"/>
            <p:cNvSpPr/>
            <p:nvPr/>
          </p:nvSpPr>
          <p:spPr>
            <a:xfrm>
              <a:off x="5085483" y="9393011"/>
              <a:ext cx="11116541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4400" b="1" dirty="0">
                  <a:solidFill>
                    <a:srgbClr val="FFC000"/>
                  </a:solidFill>
                  <a:latin typeface="Roboto"/>
                  <a:cs typeface="Helvetica" panose="020B0604020202020204" pitchFamily="34" charset="0"/>
                </a:rPr>
                <a:t>Classification ( Fully Connected Layer).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3662795" y="9368154"/>
              <a:ext cx="858982" cy="757386"/>
            </a:xfrm>
            <a:prstGeom prst="ellipse">
              <a:avLst/>
            </a:prstGeom>
            <a:solidFill>
              <a:srgbClr val="FF9933"/>
            </a:solidFill>
            <a:ln w="3175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>
                  <a:solidFill>
                    <a:schemeClr val="tx2">
                      <a:lumMod val="10000"/>
                    </a:schemeClr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4</a:t>
              </a:r>
              <a:endParaRPr lang="vi-VN" sz="3000">
                <a:solidFill>
                  <a:schemeClr val="tx2">
                    <a:lumMod val="10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354625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3"/>
          <p:cNvSpPr/>
          <p:nvPr/>
        </p:nvSpPr>
        <p:spPr>
          <a:xfrm>
            <a:off x="1581855" y="3404391"/>
            <a:ext cx="3702307" cy="265457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RECORNIGTION</a:t>
            </a:r>
            <a:endParaRPr sz="1350"/>
          </a:p>
        </p:txBody>
      </p:sp>
      <p:sp>
        <p:nvSpPr>
          <p:cNvPr id="3" name="Shape 104"/>
          <p:cNvSpPr/>
          <p:nvPr/>
        </p:nvSpPr>
        <p:spPr>
          <a:xfrm>
            <a:off x="1581854" y="3751487"/>
            <a:ext cx="16456763" cy="17076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vi-VN" sz="5400">
                <a:solidFill>
                  <a:srgbClr val="FFC000"/>
                </a:solidFill>
              </a:rPr>
              <a:t>CONVOLUTIONAL NEURAL NETWORK</a:t>
            </a:r>
            <a:endParaRPr sz="5400">
              <a:solidFill>
                <a:srgbClr val="FFC000"/>
              </a:solidFill>
            </a:endParaRPr>
          </a:p>
        </p:txBody>
      </p:sp>
      <p:sp>
        <p:nvSpPr>
          <p:cNvPr id="4" name="Shape 106"/>
          <p:cNvSpPr/>
          <p:nvPr/>
        </p:nvSpPr>
        <p:spPr>
          <a:xfrm>
            <a:off x="1581854" y="4531592"/>
            <a:ext cx="15488667" cy="0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81856" y="4959927"/>
            <a:ext cx="15488665" cy="4267200"/>
          </a:xfrm>
          <a:prstGeom prst="rect">
            <a:avLst/>
          </a:prstGeom>
        </p:spPr>
      </p:pic>
      <p:sp>
        <p:nvSpPr>
          <p:cNvPr id="6" name="Shape 106"/>
          <p:cNvSpPr/>
          <p:nvPr/>
        </p:nvSpPr>
        <p:spPr>
          <a:xfrm>
            <a:off x="1581853" y="12969011"/>
            <a:ext cx="15488667" cy="0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7" name="TextBox 6"/>
          <p:cNvSpPr txBox="1"/>
          <p:nvPr/>
        </p:nvSpPr>
        <p:spPr>
          <a:xfrm>
            <a:off x="5943048" y="9440017"/>
            <a:ext cx="6766276" cy="4308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vi-VN"/>
              <a:t>KIẾN TRÚC LENET HỌC CÁCH NHẬN DIỆN ẢNH</a:t>
            </a:r>
            <a:endParaRPr kumimoji="0" lang="vi-VN" sz="2300" b="0" i="0" u="none" strike="noStrike" cap="none" spc="0" normalizeH="0" baseline="0">
              <a:ln>
                <a:noFill/>
              </a:ln>
              <a:solidFill>
                <a:srgbClr val="A6A7AC"/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2613431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8438572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sp>
        <p:nvSpPr>
          <p:cNvPr id="9" name="Shape 103"/>
          <p:cNvSpPr/>
          <p:nvPr/>
        </p:nvSpPr>
        <p:spPr>
          <a:xfrm>
            <a:off x="1496291" y="931032"/>
            <a:ext cx="3702307" cy="265457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RECORNIGTION</a:t>
            </a:r>
            <a:endParaRPr sz="1350"/>
          </a:p>
        </p:txBody>
      </p:sp>
      <p:sp>
        <p:nvSpPr>
          <p:cNvPr id="10" name="Shape 104"/>
          <p:cNvSpPr/>
          <p:nvPr/>
        </p:nvSpPr>
        <p:spPr>
          <a:xfrm>
            <a:off x="1496290" y="1278128"/>
            <a:ext cx="16456763" cy="17076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vi-VN" sz="5400" dirty="0">
                <a:solidFill>
                  <a:srgbClr val="FFC000"/>
                </a:solidFill>
              </a:rPr>
              <a:t>Convolution</a:t>
            </a:r>
            <a:r>
              <a:rPr lang="en-US" sz="5400" dirty="0">
                <a:solidFill>
                  <a:srgbClr val="FFC000"/>
                </a:solidFill>
              </a:rPr>
              <a:t> -</a:t>
            </a:r>
            <a:r>
              <a:rPr lang="vi-VN" sz="5400" dirty="0">
                <a:solidFill>
                  <a:srgbClr val="FFC000"/>
                </a:solidFill>
              </a:rPr>
              <a:t> tích chập</a:t>
            </a:r>
            <a:endParaRPr sz="5400" dirty="0">
              <a:solidFill>
                <a:srgbClr val="FFC000"/>
              </a:solidFill>
            </a:endParaRPr>
          </a:p>
        </p:txBody>
      </p:sp>
      <p:sp>
        <p:nvSpPr>
          <p:cNvPr id="11" name="Shape 106"/>
          <p:cNvSpPr/>
          <p:nvPr/>
        </p:nvSpPr>
        <p:spPr>
          <a:xfrm>
            <a:off x="1496290" y="2058233"/>
            <a:ext cx="15488667" cy="0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pic>
        <p:nvPicPr>
          <p:cNvPr id="9218" name="Picture 2" descr="Hình ảnh có liên quan">
            <a:extLst>
              <a:ext uri="{FF2B5EF4-FFF2-40B4-BE49-F238E27FC236}">
                <a16:creationId xmlns:a16="http://schemas.microsoft.com/office/drawing/2014/main" id="{2F483027-004C-4B54-93BB-D57591AD3D1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111643"/>
            <a:ext cx="12001500" cy="876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95348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9740967" y="4059382"/>
            <a:ext cx="8146472" cy="6414656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794550" y="4059382"/>
            <a:ext cx="8233498" cy="6414656"/>
          </a:xfrm>
          <a:prstGeom prst="rect">
            <a:avLst/>
          </a:prstGeom>
        </p:spPr>
      </p:pic>
      <p:sp>
        <p:nvSpPr>
          <p:cNvPr id="4" name="Shape 103"/>
          <p:cNvSpPr/>
          <p:nvPr/>
        </p:nvSpPr>
        <p:spPr>
          <a:xfrm>
            <a:off x="799668" y="2430855"/>
            <a:ext cx="3702307" cy="265457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RECORNIGTION</a:t>
            </a:r>
            <a:endParaRPr sz="1350"/>
          </a:p>
        </p:txBody>
      </p:sp>
      <p:sp>
        <p:nvSpPr>
          <p:cNvPr id="5" name="Shape 104"/>
          <p:cNvSpPr/>
          <p:nvPr/>
        </p:nvSpPr>
        <p:spPr>
          <a:xfrm>
            <a:off x="799667" y="2777951"/>
            <a:ext cx="16456763" cy="17076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vi-VN" sz="5400" dirty="0">
                <a:solidFill>
                  <a:srgbClr val="FFC000"/>
                </a:solidFill>
              </a:rPr>
              <a:t>Convolution tích chập</a:t>
            </a:r>
            <a:endParaRPr sz="5400" dirty="0">
              <a:solidFill>
                <a:srgbClr val="FFC000"/>
              </a:solidFill>
            </a:endParaRPr>
          </a:p>
        </p:txBody>
      </p:sp>
      <p:sp>
        <p:nvSpPr>
          <p:cNvPr id="6" name="Shape 106"/>
          <p:cNvSpPr/>
          <p:nvPr/>
        </p:nvSpPr>
        <p:spPr>
          <a:xfrm>
            <a:off x="799667" y="3558056"/>
            <a:ext cx="17072698" cy="0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</p:spTree>
    <p:extLst>
      <p:ext uri="{BB962C8B-B14F-4D97-AF65-F5344CB8AC3E}">
        <p14:creationId xmlns:p14="http://schemas.microsoft.com/office/powerpoint/2010/main" val="18029253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3"/>
          <p:cNvSpPr/>
          <p:nvPr/>
        </p:nvSpPr>
        <p:spPr>
          <a:xfrm>
            <a:off x="799668" y="2430855"/>
            <a:ext cx="3702307" cy="265457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RECORNIGTION</a:t>
            </a:r>
            <a:endParaRPr sz="1350"/>
          </a:p>
        </p:txBody>
      </p:sp>
      <p:sp>
        <p:nvSpPr>
          <p:cNvPr id="5" name="Shape 104"/>
          <p:cNvSpPr/>
          <p:nvPr/>
        </p:nvSpPr>
        <p:spPr>
          <a:xfrm>
            <a:off x="415635" y="2696312"/>
            <a:ext cx="16456763" cy="17076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 indent="45720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5400" dirty="0">
                <a:solidFill>
                  <a:srgbClr val="FFC000"/>
                </a:solidFill>
                <a:latin typeface="Roboto"/>
                <a:cs typeface="Helvetica" panose="020B0604020202020204" pitchFamily="34" charset="0"/>
              </a:rPr>
              <a:t>Non Linearity (</a:t>
            </a:r>
            <a:r>
              <a:rPr lang="en-US" sz="5400" dirty="0" err="1">
                <a:solidFill>
                  <a:srgbClr val="FFC000"/>
                </a:solidFill>
                <a:latin typeface="Roboto"/>
                <a:cs typeface="Helvetica" panose="020B0604020202020204" pitchFamily="34" charset="0"/>
              </a:rPr>
              <a:t>ReLu</a:t>
            </a:r>
            <a:r>
              <a:rPr lang="en-US" sz="5400" dirty="0">
                <a:solidFill>
                  <a:srgbClr val="FFC000"/>
                </a:solidFill>
                <a:latin typeface="Roboto"/>
                <a:cs typeface="Helvetica" panose="020B0604020202020204" pitchFamily="34" charset="0"/>
              </a:rPr>
              <a:t>).</a:t>
            </a:r>
            <a:endParaRPr lang="vi-VN" sz="5400" dirty="0">
              <a:solidFill>
                <a:srgbClr val="FFC000"/>
              </a:solidFill>
              <a:latin typeface="Roboto"/>
              <a:cs typeface="Helvetica" panose="020B0604020202020204" pitchFamily="34" charset="0"/>
            </a:endParaRPr>
          </a:p>
        </p:txBody>
      </p:sp>
      <p:sp>
        <p:nvSpPr>
          <p:cNvPr id="6" name="Shape 106"/>
          <p:cNvSpPr/>
          <p:nvPr/>
        </p:nvSpPr>
        <p:spPr>
          <a:xfrm>
            <a:off x="799667" y="3558056"/>
            <a:ext cx="17072698" cy="0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AA728-2E03-428D-8F12-2341E57BF6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5231" y="3824394"/>
            <a:ext cx="11497540" cy="4062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0C6E0-4D71-4355-852B-6A408D6E2D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28925" y="7886700"/>
            <a:ext cx="12630150" cy="533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7078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3"/>
          <p:cNvSpPr/>
          <p:nvPr/>
        </p:nvSpPr>
        <p:spPr>
          <a:xfrm>
            <a:off x="799668" y="2430855"/>
            <a:ext cx="3702307" cy="265457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RECORNIGTION</a:t>
            </a:r>
            <a:endParaRPr sz="1350"/>
          </a:p>
        </p:txBody>
      </p:sp>
      <p:sp>
        <p:nvSpPr>
          <p:cNvPr id="5" name="Shape 104"/>
          <p:cNvSpPr/>
          <p:nvPr/>
        </p:nvSpPr>
        <p:spPr>
          <a:xfrm>
            <a:off x="415635" y="2696312"/>
            <a:ext cx="16456763" cy="17076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 indent="45720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5400" dirty="0">
                <a:solidFill>
                  <a:srgbClr val="FFC000"/>
                </a:solidFill>
                <a:latin typeface="Roboto"/>
                <a:cs typeface="Helvetica" panose="020B0604020202020204" pitchFamily="34" charset="0"/>
              </a:rPr>
              <a:t>Pooling</a:t>
            </a:r>
            <a:endParaRPr lang="vi-VN" sz="5400" dirty="0">
              <a:solidFill>
                <a:srgbClr val="FFC000"/>
              </a:solidFill>
              <a:latin typeface="Roboto"/>
              <a:cs typeface="Helvetica" panose="020B0604020202020204" pitchFamily="34" charset="0"/>
            </a:endParaRPr>
          </a:p>
        </p:txBody>
      </p:sp>
      <p:sp>
        <p:nvSpPr>
          <p:cNvPr id="6" name="Shape 106"/>
          <p:cNvSpPr/>
          <p:nvPr/>
        </p:nvSpPr>
        <p:spPr>
          <a:xfrm>
            <a:off x="799667" y="3558056"/>
            <a:ext cx="17072698" cy="0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3C58BF-A2A4-4800-BA1C-4FF4A58B3B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95977" y="4114798"/>
            <a:ext cx="11296045" cy="848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2358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3"/>
          <p:cNvSpPr/>
          <p:nvPr/>
        </p:nvSpPr>
        <p:spPr>
          <a:xfrm>
            <a:off x="799668" y="2430855"/>
            <a:ext cx="3702307" cy="265457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RECORNIGTION</a:t>
            </a:r>
            <a:endParaRPr sz="1350"/>
          </a:p>
        </p:txBody>
      </p:sp>
      <p:sp>
        <p:nvSpPr>
          <p:cNvPr id="5" name="Shape 104"/>
          <p:cNvSpPr/>
          <p:nvPr/>
        </p:nvSpPr>
        <p:spPr>
          <a:xfrm>
            <a:off x="415635" y="2696312"/>
            <a:ext cx="16456763" cy="17076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 indent="45720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5400" dirty="0">
                <a:solidFill>
                  <a:srgbClr val="FFC000"/>
                </a:solidFill>
                <a:latin typeface="Roboto"/>
                <a:cs typeface="Helvetica" panose="020B0604020202020204" pitchFamily="34" charset="0"/>
              </a:rPr>
              <a:t>Fully Connected Layer</a:t>
            </a:r>
            <a:endParaRPr lang="vi-VN" sz="5400" dirty="0">
              <a:solidFill>
                <a:srgbClr val="FFC000"/>
              </a:solidFill>
              <a:latin typeface="Roboto"/>
              <a:cs typeface="Helvetica" panose="020B0604020202020204" pitchFamily="34" charset="0"/>
            </a:endParaRPr>
          </a:p>
        </p:txBody>
      </p:sp>
      <p:sp>
        <p:nvSpPr>
          <p:cNvPr id="6" name="Shape 106"/>
          <p:cNvSpPr/>
          <p:nvPr/>
        </p:nvSpPr>
        <p:spPr>
          <a:xfrm>
            <a:off x="799667" y="3558056"/>
            <a:ext cx="17072698" cy="0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pic>
        <p:nvPicPr>
          <p:cNvPr id="8" name="Picture 7" descr="https://codelabs.developers.google.com/codelabs/cloud-tensorflow-mnist/img/77bc41f211c9fb29.png">
            <a:extLst>
              <a:ext uri="{FF2B5EF4-FFF2-40B4-BE49-F238E27FC236}">
                <a16:creationId xmlns:a16="http://schemas.microsoft.com/office/drawing/2014/main" id="{81F9664F-1F47-45E0-B8AF-206226B36E8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52" y="4669374"/>
            <a:ext cx="7917048" cy="7776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codelabs.developers.google.com/codelabs/cloud-tensorflow-mnist/img/e5d46c389470df62.png">
            <a:extLst>
              <a:ext uri="{FF2B5EF4-FFF2-40B4-BE49-F238E27FC236}">
                <a16:creationId xmlns:a16="http://schemas.microsoft.com/office/drawing/2014/main" id="{69C79FB9-F933-48E9-931C-EFCFD5EA023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294" y="7697702"/>
            <a:ext cx="7032992" cy="4229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903942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7689404" y="2246635"/>
            <a:ext cx="2909193" cy="2654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 anchor="ctr">
            <a:spAutoFit/>
          </a:bodyPr>
          <a:lstStyle>
            <a:lvl1pPr algn="ctr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RECORNIGTION</a:t>
            </a:r>
            <a:endParaRPr sz="1350"/>
          </a:p>
        </p:txBody>
      </p:sp>
      <p:sp>
        <p:nvSpPr>
          <p:cNvPr id="118" name="Shape 118"/>
          <p:cNvSpPr/>
          <p:nvPr/>
        </p:nvSpPr>
        <p:spPr>
          <a:xfrm>
            <a:off x="4324502" y="2686231"/>
            <a:ext cx="9638997" cy="13388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ctr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vi-VN" sz="7500">
                <a:solidFill>
                  <a:srgbClr val="FFC000"/>
                </a:solidFill>
              </a:rPr>
              <a:t>INTRODUCTION</a:t>
            </a:r>
            <a:endParaRPr sz="7500">
              <a:solidFill>
                <a:srgbClr val="FFC000"/>
              </a:solidFill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8842013" y="3930587"/>
            <a:ext cx="603974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grpSp>
        <p:nvGrpSpPr>
          <p:cNvPr id="123" name="Group 123"/>
          <p:cNvGrpSpPr/>
          <p:nvPr/>
        </p:nvGrpSpPr>
        <p:grpSpPr>
          <a:xfrm>
            <a:off x="7988039" y="12832955"/>
            <a:ext cx="2311922" cy="592950"/>
            <a:chOff x="0" y="0"/>
            <a:chExt cx="3082561" cy="790599"/>
          </a:xfrm>
        </p:grpSpPr>
        <p:sp>
          <p:nvSpPr>
            <p:cNvPr id="121" name="Shape 121"/>
            <p:cNvSpPr/>
            <p:nvPr/>
          </p:nvSpPr>
          <p:spPr>
            <a:xfrm>
              <a:off x="0" y="0"/>
              <a:ext cx="3082561" cy="790599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50"/>
            </a:p>
          </p:txBody>
        </p:sp>
        <p:sp>
          <p:nvSpPr>
            <p:cNvPr id="122" name="Shape 122"/>
            <p:cNvSpPr/>
            <p:nvPr/>
          </p:nvSpPr>
          <p:spPr>
            <a:xfrm>
              <a:off x="327690" y="218329"/>
              <a:ext cx="2452583" cy="3539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vi-VN" sz="1350"/>
                <a:t>-</a:t>
              </a:r>
              <a:endParaRPr sz="1350"/>
            </a:p>
          </p:txBody>
        </p:sp>
      </p:grpSp>
      <p:pic>
        <p:nvPicPr>
          <p:cNvPr id="1026" name="Picture 2" descr="Kết quả hình ảnh cho big data png images">
            <a:extLst>
              <a:ext uri="{FF2B5EF4-FFF2-40B4-BE49-F238E27FC236}">
                <a16:creationId xmlns:a16="http://schemas.microsoft.com/office/drawing/2014/main" id="{C331EFFA-0124-4644-A4E8-C12C21630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00938"/>
            <a:ext cx="10572750" cy="513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ình ảnh có liên quan">
            <a:extLst>
              <a:ext uri="{FF2B5EF4-FFF2-40B4-BE49-F238E27FC236}">
                <a16:creationId xmlns:a16="http://schemas.microsoft.com/office/drawing/2014/main" id="{44ED6BF5-AF04-44B9-82A8-3A29E9288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460" y="4776244"/>
            <a:ext cx="6573854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3388" y="1708025"/>
            <a:ext cx="7467676" cy="10299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98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56C2E"/>
          </a:solidFill>
          <a:ln w="3175"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129" name="Shape 129"/>
          <p:cNvSpPr/>
          <p:nvPr/>
        </p:nvSpPr>
        <p:spPr>
          <a:xfrm>
            <a:off x="9570742" y="2782543"/>
            <a:ext cx="2909193" cy="2654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RECORNIGTION</a:t>
            </a:r>
            <a:endParaRPr sz="1350"/>
          </a:p>
        </p:txBody>
      </p:sp>
      <p:sp>
        <p:nvSpPr>
          <p:cNvPr id="130" name="Shape 130"/>
          <p:cNvSpPr/>
          <p:nvPr/>
        </p:nvSpPr>
        <p:spPr>
          <a:xfrm>
            <a:off x="9536481" y="3048000"/>
            <a:ext cx="6824755" cy="18740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4400" dirty="0">
                <a:solidFill>
                  <a:srgbClr val="FFC000"/>
                </a:solidFill>
              </a:rPr>
              <a:t>DROPOUT, OVERFITTING</a:t>
            </a:r>
            <a:endParaRPr lang="vi-VN" sz="4400" dirty="0">
              <a:solidFill>
                <a:srgbClr val="FFC000"/>
              </a:solidFill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9570742" y="4747955"/>
            <a:ext cx="6790494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128" name="Shape 128"/>
          <p:cNvSpPr/>
          <p:nvPr/>
        </p:nvSpPr>
        <p:spPr>
          <a:xfrm>
            <a:off x="3388" y="1708024"/>
            <a:ext cx="7467676" cy="10299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98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56C2E">
              <a:alpha val="70000"/>
            </a:srgbClr>
          </a:solidFill>
          <a:ln w="3175"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3" name="Rectangle 2"/>
          <p:cNvSpPr/>
          <p:nvPr/>
        </p:nvSpPr>
        <p:spPr>
          <a:xfrm>
            <a:off x="17373600" y="860699"/>
            <a:ext cx="914400" cy="538609"/>
          </a:xfrm>
          <a:prstGeom prst="rect">
            <a:avLst/>
          </a:prstGeom>
          <a:noFill/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vi-VN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6CD3D1-B512-4645-B0BC-6CC9ACE09F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2851" y="5321428"/>
            <a:ext cx="7258052" cy="6686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602A5-1A04-4543-A39E-25543AF820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780366" y="5321427"/>
            <a:ext cx="7258052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9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35028"/>
            <a:ext cx="18288000" cy="9320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ctr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8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Image 28x28x1</a:t>
            </a:r>
            <a:endParaRPr lang="vi-VN" sz="2800" dirty="0">
              <a:solidFill>
                <a:srgbClr val="FFC000"/>
              </a:solidFill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ctr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8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  <a:sym typeface="Wingdings 3" panose="05040102010807070707" pitchFamily="18" charset="2"/>
              </a:rPr>
              <a:t></a:t>
            </a:r>
            <a:endParaRPr lang="vi-VN" sz="2800" dirty="0">
              <a:solidFill>
                <a:srgbClr val="FFC000"/>
              </a:solidFill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ctr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8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[5x5x32]</a:t>
            </a:r>
            <a:endParaRPr lang="vi-VN" sz="2800" dirty="0">
              <a:solidFill>
                <a:srgbClr val="FFC000"/>
              </a:solidFill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ctr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8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Max pool 2x2</a:t>
            </a:r>
            <a:endParaRPr lang="vi-VN" sz="2800" dirty="0">
              <a:solidFill>
                <a:srgbClr val="FFC000"/>
              </a:solidFill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ctr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8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  <a:sym typeface="Wingdings 3" panose="05040102010807070707" pitchFamily="18" charset="2"/>
              </a:rPr>
              <a:t></a:t>
            </a:r>
            <a:endParaRPr lang="vi-VN" sz="2800" dirty="0">
              <a:solidFill>
                <a:srgbClr val="FFC000"/>
              </a:solidFill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ctr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8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[5x5x64]</a:t>
            </a:r>
            <a:endParaRPr lang="vi-VN" sz="2800" dirty="0">
              <a:solidFill>
                <a:srgbClr val="FFC000"/>
              </a:solidFill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ctr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8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Max pool 2x2</a:t>
            </a:r>
            <a:endParaRPr lang="vi-VN" sz="2800" dirty="0">
              <a:solidFill>
                <a:srgbClr val="FFC000"/>
              </a:solidFill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ctr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8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  <a:sym typeface="Wingdings 3" panose="05040102010807070707" pitchFamily="18" charset="2"/>
              </a:rPr>
              <a:t></a:t>
            </a:r>
            <a:endParaRPr lang="vi-VN" sz="2800" dirty="0">
              <a:solidFill>
                <a:srgbClr val="FFC000"/>
              </a:solidFill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ctr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8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Fully connected layer [1024]</a:t>
            </a:r>
            <a:endParaRPr lang="vi-VN" sz="2800" dirty="0">
              <a:solidFill>
                <a:srgbClr val="FFC000"/>
              </a:solidFill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ctr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8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  <a:sym typeface="Wingdings 3" panose="05040102010807070707" pitchFamily="18" charset="2"/>
              </a:rPr>
              <a:t></a:t>
            </a:r>
            <a:endParaRPr lang="vi-VN" sz="2800" dirty="0">
              <a:solidFill>
                <a:srgbClr val="FFC000"/>
              </a:solidFill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ctr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8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Dropout 0.75</a:t>
            </a:r>
            <a:endParaRPr lang="vi-VN" sz="2800" dirty="0">
              <a:solidFill>
                <a:srgbClr val="FFC000"/>
              </a:solidFill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ctr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8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  <a:sym typeface="Wingdings 3" panose="05040102010807070707" pitchFamily="18" charset="2"/>
              </a:rPr>
              <a:t></a:t>
            </a:r>
            <a:endParaRPr lang="vi-VN" sz="2800" dirty="0">
              <a:solidFill>
                <a:srgbClr val="FFC000"/>
              </a:solidFill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ctr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8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Fully connected layer [10]</a:t>
            </a:r>
            <a:endParaRPr lang="vi-VN" sz="2800" dirty="0">
              <a:solidFill>
                <a:srgbClr val="FFC000"/>
              </a:solidFill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ctr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800" dirty="0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  <a:sym typeface="Wingdings 3" panose="05040102010807070707" pitchFamily="18" charset="2"/>
              </a:rPr>
              <a:t></a:t>
            </a:r>
            <a:endParaRPr lang="vi-VN" sz="2800" dirty="0">
              <a:solidFill>
                <a:srgbClr val="FFC000"/>
              </a:solidFill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ctr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800" dirty="0" err="1">
                <a:solidFill>
                  <a:srgbClr val="FFC000"/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Softmax</a:t>
            </a:r>
            <a:endParaRPr lang="vi-VN" sz="2800" dirty="0">
              <a:solidFill>
                <a:srgbClr val="FFC000"/>
              </a:solidFill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Shape 82"/>
          <p:cNvSpPr/>
          <p:nvPr/>
        </p:nvSpPr>
        <p:spPr>
          <a:xfrm flipH="1">
            <a:off x="488829" y="743032"/>
            <a:ext cx="1" cy="2517308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26" name="Shape 83"/>
          <p:cNvSpPr/>
          <p:nvPr/>
        </p:nvSpPr>
        <p:spPr>
          <a:xfrm>
            <a:off x="1295162" y="1186755"/>
            <a:ext cx="2909193" cy="2654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reconigtion</a:t>
            </a:r>
            <a:endParaRPr sz="1350"/>
          </a:p>
        </p:txBody>
      </p:sp>
      <p:sp>
        <p:nvSpPr>
          <p:cNvPr id="27" name="Shape 84"/>
          <p:cNvSpPr/>
          <p:nvPr/>
        </p:nvSpPr>
        <p:spPr>
          <a:xfrm>
            <a:off x="1329670" y="1741828"/>
            <a:ext cx="14350872" cy="23766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vi-VN" sz="6000">
                <a:solidFill>
                  <a:srgbClr val="FFC000"/>
                </a:solidFill>
              </a:rPr>
              <a:t>MÔ HÌNH</a:t>
            </a:r>
            <a:endParaRPr sz="600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82"/>
          <p:cNvSpPr/>
          <p:nvPr/>
        </p:nvSpPr>
        <p:spPr>
          <a:xfrm flipH="1">
            <a:off x="488829" y="743032"/>
            <a:ext cx="1" cy="2517308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26" name="Shape 83"/>
          <p:cNvSpPr/>
          <p:nvPr/>
        </p:nvSpPr>
        <p:spPr>
          <a:xfrm>
            <a:off x="1295162" y="1186755"/>
            <a:ext cx="2909193" cy="2654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reconigtion</a:t>
            </a:r>
            <a:endParaRPr sz="1350"/>
          </a:p>
        </p:txBody>
      </p:sp>
      <p:sp>
        <p:nvSpPr>
          <p:cNvPr id="27" name="Shape 84"/>
          <p:cNvSpPr/>
          <p:nvPr/>
        </p:nvSpPr>
        <p:spPr>
          <a:xfrm>
            <a:off x="1329670" y="1741828"/>
            <a:ext cx="14350872" cy="23766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vi-VN" sz="6000">
                <a:solidFill>
                  <a:srgbClr val="FFC000"/>
                </a:solidFill>
              </a:rPr>
              <a:t>KẾT QUẢ THỰC NGHIỆM</a:t>
            </a:r>
            <a:endParaRPr sz="6000">
              <a:solidFill>
                <a:srgbClr val="FFC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AC54EE-7FFC-4F46-B9D1-EF6842E4E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96" y="2722995"/>
            <a:ext cx="14916086" cy="1013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8498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82"/>
          <p:cNvSpPr/>
          <p:nvPr/>
        </p:nvSpPr>
        <p:spPr>
          <a:xfrm flipH="1">
            <a:off x="488829" y="743032"/>
            <a:ext cx="1" cy="2517308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26" name="Shape 83"/>
          <p:cNvSpPr/>
          <p:nvPr/>
        </p:nvSpPr>
        <p:spPr>
          <a:xfrm>
            <a:off x="1295162" y="1186755"/>
            <a:ext cx="2909193" cy="2654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reconigtion</a:t>
            </a:r>
            <a:endParaRPr sz="1350"/>
          </a:p>
        </p:txBody>
      </p:sp>
      <p:sp>
        <p:nvSpPr>
          <p:cNvPr id="27" name="Shape 84"/>
          <p:cNvSpPr/>
          <p:nvPr/>
        </p:nvSpPr>
        <p:spPr>
          <a:xfrm>
            <a:off x="1329670" y="1741828"/>
            <a:ext cx="14350872" cy="23766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vi-VN" sz="6000">
                <a:solidFill>
                  <a:srgbClr val="FFC000"/>
                </a:solidFill>
              </a:rPr>
              <a:t>KẾT QUẢ THỰC NGHIỆM</a:t>
            </a:r>
            <a:endParaRPr sz="6000">
              <a:solidFill>
                <a:srgbClr val="FFC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B25028-0F69-439D-B7A3-1B98EC6F3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30" y="7829468"/>
            <a:ext cx="1685642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04CAD2-F7F7-40D3-AD27-DB61B1C8C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850" y="2930144"/>
            <a:ext cx="46863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0645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82"/>
          <p:cNvSpPr/>
          <p:nvPr/>
        </p:nvSpPr>
        <p:spPr>
          <a:xfrm flipH="1">
            <a:off x="488829" y="743032"/>
            <a:ext cx="1" cy="2517308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26" name="Shape 83"/>
          <p:cNvSpPr/>
          <p:nvPr/>
        </p:nvSpPr>
        <p:spPr>
          <a:xfrm>
            <a:off x="1295162" y="1186755"/>
            <a:ext cx="2909193" cy="2654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reconigtion</a:t>
            </a:r>
            <a:endParaRPr sz="1350"/>
          </a:p>
        </p:txBody>
      </p:sp>
      <p:sp>
        <p:nvSpPr>
          <p:cNvPr id="27" name="Shape 84"/>
          <p:cNvSpPr/>
          <p:nvPr/>
        </p:nvSpPr>
        <p:spPr>
          <a:xfrm>
            <a:off x="1329670" y="1741828"/>
            <a:ext cx="14350872" cy="23766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vi-VN" sz="6000">
                <a:solidFill>
                  <a:srgbClr val="FFC000"/>
                </a:solidFill>
              </a:rPr>
              <a:t>KẾT QUẢ THỰC NGHIỆM</a:t>
            </a:r>
            <a:endParaRPr sz="6000">
              <a:solidFill>
                <a:srgbClr val="FFC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5A1323-1FEF-4B97-B31B-67EE0143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09" y="8351702"/>
            <a:ext cx="16726582" cy="3319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741D3D-39CB-4167-BDE7-C4E4B14AF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93831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358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82"/>
          <p:cNvSpPr/>
          <p:nvPr/>
        </p:nvSpPr>
        <p:spPr>
          <a:xfrm flipH="1">
            <a:off x="488829" y="743032"/>
            <a:ext cx="1" cy="2517308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26" name="Shape 83"/>
          <p:cNvSpPr/>
          <p:nvPr/>
        </p:nvSpPr>
        <p:spPr>
          <a:xfrm>
            <a:off x="1295162" y="1186755"/>
            <a:ext cx="2909193" cy="2654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reconigtion</a:t>
            </a:r>
            <a:endParaRPr sz="1350"/>
          </a:p>
        </p:txBody>
      </p:sp>
      <p:sp>
        <p:nvSpPr>
          <p:cNvPr id="27" name="Shape 84"/>
          <p:cNvSpPr/>
          <p:nvPr/>
        </p:nvSpPr>
        <p:spPr>
          <a:xfrm>
            <a:off x="1329670" y="1741828"/>
            <a:ext cx="14350872" cy="23766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vi-VN" sz="6000">
                <a:solidFill>
                  <a:srgbClr val="FFC000"/>
                </a:solidFill>
              </a:rPr>
              <a:t>KẾT QUẢ THỰC NGHIỆM</a:t>
            </a:r>
            <a:endParaRPr sz="6000">
              <a:solidFill>
                <a:srgbClr val="FFC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1A2AD-70EE-41AD-B185-DDAF75A0F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806" y="2901569"/>
            <a:ext cx="7086600" cy="4483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4CD470-3261-4B25-90D2-0EEFC2BB1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13" y="7910368"/>
            <a:ext cx="15174386" cy="263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9538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82"/>
          <p:cNvSpPr/>
          <p:nvPr/>
        </p:nvSpPr>
        <p:spPr>
          <a:xfrm flipH="1">
            <a:off x="488829" y="743032"/>
            <a:ext cx="1" cy="2517308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26" name="Shape 83"/>
          <p:cNvSpPr/>
          <p:nvPr/>
        </p:nvSpPr>
        <p:spPr>
          <a:xfrm>
            <a:off x="1295162" y="1186755"/>
            <a:ext cx="2909193" cy="2654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reconigtion</a:t>
            </a:r>
            <a:endParaRPr sz="1350"/>
          </a:p>
        </p:txBody>
      </p:sp>
      <p:sp>
        <p:nvSpPr>
          <p:cNvPr id="27" name="Shape 84"/>
          <p:cNvSpPr/>
          <p:nvPr/>
        </p:nvSpPr>
        <p:spPr>
          <a:xfrm>
            <a:off x="1329670" y="1741828"/>
            <a:ext cx="14350872" cy="23766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vi-VN" sz="6000">
                <a:solidFill>
                  <a:srgbClr val="FFC000"/>
                </a:solidFill>
              </a:rPr>
              <a:t>KẾT QUẢ THỰC NGHIỆM</a:t>
            </a:r>
            <a:endParaRPr sz="6000">
              <a:solidFill>
                <a:srgbClr val="FFC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EAE5A0-DF9F-4CAC-9D04-5B7B9C07D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221" y="8830922"/>
            <a:ext cx="15161558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A03307-DADD-4B1E-854E-F4C7EC02A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260340"/>
            <a:ext cx="7772400" cy="49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9626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82"/>
          <p:cNvSpPr/>
          <p:nvPr/>
        </p:nvSpPr>
        <p:spPr>
          <a:xfrm flipH="1">
            <a:off x="488829" y="743032"/>
            <a:ext cx="1" cy="2517308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26" name="Shape 83"/>
          <p:cNvSpPr/>
          <p:nvPr/>
        </p:nvSpPr>
        <p:spPr>
          <a:xfrm>
            <a:off x="1295162" y="1186755"/>
            <a:ext cx="2909193" cy="2654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reconigtion</a:t>
            </a:r>
            <a:endParaRPr sz="1350"/>
          </a:p>
        </p:txBody>
      </p:sp>
      <p:sp>
        <p:nvSpPr>
          <p:cNvPr id="27" name="Shape 84"/>
          <p:cNvSpPr/>
          <p:nvPr/>
        </p:nvSpPr>
        <p:spPr>
          <a:xfrm>
            <a:off x="1329670" y="1741828"/>
            <a:ext cx="14350872" cy="23766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vi-VN" sz="6000">
                <a:solidFill>
                  <a:srgbClr val="FFC000"/>
                </a:solidFill>
              </a:rPr>
              <a:t>KẾT QUẢ THỰC NGHIỆM</a:t>
            </a:r>
            <a:endParaRPr sz="6000">
              <a:solidFill>
                <a:srgbClr val="FFC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3B850-7295-4705-9B9E-480A8943D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963" y="3260340"/>
            <a:ext cx="7846286" cy="49639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70D9AC-B613-48D8-ADE6-A707D1F72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89" y="8559234"/>
            <a:ext cx="16155284" cy="341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1109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82"/>
          <p:cNvSpPr/>
          <p:nvPr/>
        </p:nvSpPr>
        <p:spPr>
          <a:xfrm flipH="1">
            <a:off x="488829" y="743032"/>
            <a:ext cx="1" cy="2517308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26" name="Shape 83"/>
          <p:cNvSpPr/>
          <p:nvPr/>
        </p:nvSpPr>
        <p:spPr>
          <a:xfrm>
            <a:off x="1295162" y="1186755"/>
            <a:ext cx="2909193" cy="2654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reconigtion</a:t>
            </a:r>
            <a:endParaRPr sz="1350"/>
          </a:p>
        </p:txBody>
      </p:sp>
      <p:sp>
        <p:nvSpPr>
          <p:cNvPr id="27" name="Shape 84"/>
          <p:cNvSpPr/>
          <p:nvPr/>
        </p:nvSpPr>
        <p:spPr>
          <a:xfrm>
            <a:off x="1329670" y="1741828"/>
            <a:ext cx="14350872" cy="23766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vi-VN" sz="6000">
                <a:solidFill>
                  <a:srgbClr val="FFC000"/>
                </a:solidFill>
              </a:rPr>
              <a:t>KẾT QUẢ THỰC NGHIỆM</a:t>
            </a:r>
            <a:endParaRPr sz="600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0EB52-3500-49EB-A793-5C6EDB59B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814" y="3947010"/>
            <a:ext cx="5510372" cy="34861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5767DB-47D6-41CF-A884-4432E032A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30" y="7723820"/>
            <a:ext cx="17318544" cy="382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6820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82"/>
          <p:cNvSpPr/>
          <p:nvPr/>
        </p:nvSpPr>
        <p:spPr>
          <a:xfrm flipH="1">
            <a:off x="488829" y="743032"/>
            <a:ext cx="1" cy="2517308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26" name="Shape 83"/>
          <p:cNvSpPr/>
          <p:nvPr/>
        </p:nvSpPr>
        <p:spPr>
          <a:xfrm>
            <a:off x="1295162" y="1186755"/>
            <a:ext cx="2909193" cy="2654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reconigtion</a:t>
            </a:r>
            <a:endParaRPr sz="1350"/>
          </a:p>
        </p:txBody>
      </p:sp>
      <p:sp>
        <p:nvSpPr>
          <p:cNvPr id="27" name="Shape 84"/>
          <p:cNvSpPr/>
          <p:nvPr/>
        </p:nvSpPr>
        <p:spPr>
          <a:xfrm>
            <a:off x="1329670" y="1741828"/>
            <a:ext cx="14350872" cy="23766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vi-VN" sz="6000">
                <a:solidFill>
                  <a:srgbClr val="FFC000"/>
                </a:solidFill>
              </a:rPr>
              <a:t>KẾT LUẬN VÀ PHÁT TRIỂN</a:t>
            </a:r>
            <a:endParaRPr sz="6000">
              <a:solidFill>
                <a:srgbClr val="FFC000"/>
              </a:solidFill>
            </a:endParaRPr>
          </a:p>
        </p:txBody>
      </p:sp>
      <p:pic>
        <p:nvPicPr>
          <p:cNvPr id="11266" name="Picture 2" descr="Kết quả hình ảnh cho Chars74k">
            <a:extLst>
              <a:ext uri="{FF2B5EF4-FFF2-40B4-BE49-F238E27FC236}">
                <a16:creationId xmlns:a16="http://schemas.microsoft.com/office/drawing/2014/main" id="{44B847D5-F1B8-4ABE-AC59-F05D6CD19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30" y="3912570"/>
            <a:ext cx="8877489" cy="654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Kết quả hình ảnh cho fashion mnist">
            <a:extLst>
              <a:ext uri="{FF2B5EF4-FFF2-40B4-BE49-F238E27FC236}">
                <a16:creationId xmlns:a16="http://schemas.microsoft.com/office/drawing/2014/main" id="{674E8F37-BEE2-4F23-888E-B5C03FEE5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580" y="3432660"/>
            <a:ext cx="7711590" cy="771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86984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xfrm>
            <a:off x="17505314" y="762696"/>
            <a:ext cx="455930" cy="30777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82" name="Shape 82"/>
          <p:cNvSpPr/>
          <p:nvPr/>
        </p:nvSpPr>
        <p:spPr>
          <a:xfrm flipH="1">
            <a:off x="783798" y="1446613"/>
            <a:ext cx="1" cy="3996014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83" name="Shape 83"/>
          <p:cNvSpPr/>
          <p:nvPr/>
        </p:nvSpPr>
        <p:spPr>
          <a:xfrm>
            <a:off x="1590129" y="1483092"/>
            <a:ext cx="2909193" cy="2654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reconigtion</a:t>
            </a:r>
            <a:endParaRPr sz="1350"/>
          </a:p>
        </p:txBody>
      </p:sp>
      <p:sp>
        <p:nvSpPr>
          <p:cNvPr id="84" name="Shape 84"/>
          <p:cNvSpPr/>
          <p:nvPr/>
        </p:nvSpPr>
        <p:spPr>
          <a:xfrm>
            <a:off x="1581855" y="1922688"/>
            <a:ext cx="6824755" cy="9441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6000">
                <a:solidFill>
                  <a:srgbClr val="FFC000"/>
                </a:solidFill>
              </a:rPr>
              <a:t>THE MNIST DATASET</a:t>
            </a:r>
            <a:endParaRPr sz="6000">
              <a:solidFill>
                <a:srgbClr val="FFC000"/>
              </a:solidFill>
            </a:endParaRPr>
          </a:p>
        </p:txBody>
      </p:sp>
      <p:sp>
        <p:nvSpPr>
          <p:cNvPr id="99" name="Shape 99"/>
          <p:cNvSpPr/>
          <p:nvPr/>
        </p:nvSpPr>
        <p:spPr>
          <a:xfrm>
            <a:off x="10209296" y="8946338"/>
            <a:ext cx="217095" cy="22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5020"/>
                </a:moveTo>
                <a:lnTo>
                  <a:pt x="21600" y="12986"/>
                </a:lnTo>
                <a:lnTo>
                  <a:pt x="12524" y="7618"/>
                </a:lnTo>
                <a:lnTo>
                  <a:pt x="12524" y="1645"/>
                </a:lnTo>
                <a:cubicBezTo>
                  <a:pt x="12524" y="822"/>
                  <a:pt x="11662" y="0"/>
                  <a:pt x="10800" y="0"/>
                </a:cubicBezTo>
                <a:cubicBezTo>
                  <a:pt x="9938" y="0"/>
                  <a:pt x="9076" y="822"/>
                  <a:pt x="9076" y="1645"/>
                </a:cubicBezTo>
                <a:lnTo>
                  <a:pt x="9076" y="7618"/>
                </a:lnTo>
                <a:lnTo>
                  <a:pt x="0" y="12986"/>
                </a:lnTo>
                <a:lnTo>
                  <a:pt x="0" y="15020"/>
                </a:lnTo>
                <a:lnTo>
                  <a:pt x="9076" y="12337"/>
                </a:lnTo>
                <a:lnTo>
                  <a:pt x="9076" y="18310"/>
                </a:lnTo>
                <a:lnTo>
                  <a:pt x="6897" y="19955"/>
                </a:lnTo>
                <a:lnTo>
                  <a:pt x="6897" y="21600"/>
                </a:lnTo>
                <a:lnTo>
                  <a:pt x="10800" y="20604"/>
                </a:lnTo>
                <a:lnTo>
                  <a:pt x="14657" y="21600"/>
                </a:lnTo>
                <a:lnTo>
                  <a:pt x="14657" y="19955"/>
                </a:lnTo>
                <a:lnTo>
                  <a:pt x="12524" y="18310"/>
                </a:lnTo>
                <a:lnTo>
                  <a:pt x="12524" y="12337"/>
                </a:lnTo>
                <a:lnTo>
                  <a:pt x="21600" y="15020"/>
                </a:lnTo>
              </a:path>
            </a:pathLst>
          </a:custGeom>
          <a:solidFill>
            <a:srgbClr val="393941"/>
          </a:solidFill>
          <a:ln w="3175">
            <a:miter lim="400000"/>
          </a:ln>
        </p:spPr>
        <p:txBody>
          <a:bodyPr lIns="34289" rIns="34289" anchor="ctr"/>
          <a:lstStyle/>
          <a:p>
            <a:pPr algn="l" defTabSz="685800">
              <a:defRPr sz="18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1350"/>
          </a:p>
        </p:txBody>
      </p:sp>
      <p:sp>
        <p:nvSpPr>
          <p:cNvPr id="100" name="Shape 100"/>
          <p:cNvSpPr/>
          <p:nvPr/>
        </p:nvSpPr>
        <p:spPr>
          <a:xfrm>
            <a:off x="1840635" y="8928449"/>
            <a:ext cx="203443" cy="250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3" y="0"/>
                </a:moveTo>
                <a:cubicBezTo>
                  <a:pt x="4574" y="0"/>
                  <a:pt x="0" y="3958"/>
                  <a:pt x="0" y="8840"/>
                </a:cubicBezTo>
                <a:lnTo>
                  <a:pt x="0" y="15793"/>
                </a:lnTo>
                <a:cubicBezTo>
                  <a:pt x="0" y="17495"/>
                  <a:pt x="1358" y="18604"/>
                  <a:pt x="3442" y="18604"/>
                </a:cubicBezTo>
                <a:lnTo>
                  <a:pt x="7109" y="18604"/>
                </a:lnTo>
                <a:lnTo>
                  <a:pt x="7109" y="10911"/>
                </a:lnTo>
                <a:lnTo>
                  <a:pt x="2309" y="10911"/>
                </a:lnTo>
                <a:lnTo>
                  <a:pt x="2309" y="8840"/>
                </a:lnTo>
                <a:cubicBezTo>
                  <a:pt x="2309" y="5067"/>
                  <a:pt x="6068" y="2071"/>
                  <a:pt x="10823" y="2071"/>
                </a:cubicBezTo>
                <a:cubicBezTo>
                  <a:pt x="15532" y="2071"/>
                  <a:pt x="19064" y="5067"/>
                  <a:pt x="19064" y="8840"/>
                </a:cubicBezTo>
                <a:lnTo>
                  <a:pt x="19064" y="10911"/>
                </a:lnTo>
                <a:lnTo>
                  <a:pt x="14264" y="10911"/>
                </a:lnTo>
                <a:lnTo>
                  <a:pt x="14264" y="18604"/>
                </a:lnTo>
                <a:lnTo>
                  <a:pt x="19064" y="18604"/>
                </a:lnTo>
                <a:lnTo>
                  <a:pt x="19064" y="19751"/>
                </a:lnTo>
                <a:lnTo>
                  <a:pt x="10823" y="19751"/>
                </a:lnTo>
                <a:lnTo>
                  <a:pt x="10823" y="21600"/>
                </a:lnTo>
                <a:lnTo>
                  <a:pt x="17932" y="21600"/>
                </a:lnTo>
                <a:cubicBezTo>
                  <a:pt x="20015" y="21600"/>
                  <a:pt x="21600" y="20305"/>
                  <a:pt x="21600" y="18604"/>
                </a:cubicBezTo>
                <a:lnTo>
                  <a:pt x="21600" y="8840"/>
                </a:lnTo>
                <a:cubicBezTo>
                  <a:pt x="21600" y="3958"/>
                  <a:pt x="16800" y="0"/>
                  <a:pt x="10823" y="0"/>
                </a:cubicBezTo>
              </a:path>
            </a:pathLst>
          </a:custGeom>
          <a:solidFill>
            <a:srgbClr val="393941"/>
          </a:solidFill>
          <a:ln w="3175">
            <a:miter lim="400000"/>
          </a:ln>
        </p:spPr>
        <p:txBody>
          <a:bodyPr lIns="34289" rIns="34289" anchor="ctr"/>
          <a:lstStyle/>
          <a:p>
            <a:pPr algn="l" defTabSz="685800">
              <a:defRPr sz="18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1350"/>
          </a:p>
        </p:txBody>
      </p:sp>
      <p:sp>
        <p:nvSpPr>
          <p:cNvPr id="101" name="Shape 101"/>
          <p:cNvSpPr/>
          <p:nvPr/>
        </p:nvSpPr>
        <p:spPr>
          <a:xfrm>
            <a:off x="10224106" y="6858830"/>
            <a:ext cx="206525" cy="30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8573"/>
                  <a:pt x="20032" y="6514"/>
                  <a:pt x="17452" y="5130"/>
                </a:cubicBezTo>
                <a:lnTo>
                  <a:pt x="16187" y="0"/>
                </a:lnTo>
                <a:lnTo>
                  <a:pt x="5413" y="0"/>
                </a:lnTo>
                <a:lnTo>
                  <a:pt x="4097" y="5130"/>
                </a:lnTo>
                <a:cubicBezTo>
                  <a:pt x="1821" y="6514"/>
                  <a:pt x="0" y="8573"/>
                  <a:pt x="0" y="10800"/>
                </a:cubicBezTo>
                <a:cubicBezTo>
                  <a:pt x="0" y="13027"/>
                  <a:pt x="1821" y="15086"/>
                  <a:pt x="4097" y="16436"/>
                </a:cubicBezTo>
                <a:lnTo>
                  <a:pt x="5413" y="21600"/>
                </a:lnTo>
                <a:lnTo>
                  <a:pt x="16187" y="21600"/>
                </a:lnTo>
                <a:lnTo>
                  <a:pt x="17452" y="16436"/>
                </a:lnTo>
                <a:cubicBezTo>
                  <a:pt x="20032" y="15086"/>
                  <a:pt x="21600" y="13027"/>
                  <a:pt x="21600" y="10800"/>
                </a:cubicBezTo>
                <a:close/>
                <a:moveTo>
                  <a:pt x="2833" y="10800"/>
                </a:moveTo>
                <a:cubicBezTo>
                  <a:pt x="2833" y="7864"/>
                  <a:pt x="6424" y="5468"/>
                  <a:pt x="10775" y="5468"/>
                </a:cubicBezTo>
                <a:cubicBezTo>
                  <a:pt x="15176" y="5468"/>
                  <a:pt x="18767" y="7864"/>
                  <a:pt x="18767" y="10800"/>
                </a:cubicBezTo>
                <a:cubicBezTo>
                  <a:pt x="18767" y="13702"/>
                  <a:pt x="15176" y="16099"/>
                  <a:pt x="10775" y="16099"/>
                </a:cubicBezTo>
                <a:cubicBezTo>
                  <a:pt x="6424" y="16099"/>
                  <a:pt x="2833" y="13702"/>
                  <a:pt x="2833" y="10800"/>
                </a:cubicBezTo>
                <a:close/>
              </a:path>
            </a:pathLst>
          </a:custGeom>
          <a:solidFill>
            <a:srgbClr val="393941"/>
          </a:solidFill>
          <a:ln w="3175">
            <a:miter lim="400000"/>
          </a:ln>
        </p:spPr>
        <p:txBody>
          <a:bodyPr lIns="34289" rIns="34289" anchor="ctr"/>
          <a:lstStyle/>
          <a:p>
            <a:pPr algn="l" defTabSz="685800">
              <a:defRPr sz="18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AAC730-9811-46D8-A7DF-368FF384E20F}"/>
              </a:ext>
            </a:extLst>
          </p:cNvPr>
          <p:cNvSpPr txBox="1"/>
          <p:nvPr/>
        </p:nvSpPr>
        <p:spPr>
          <a:xfrm>
            <a:off x="1033660" y="5487627"/>
            <a:ext cx="10675472" cy="50013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Đ</a:t>
            </a:r>
            <a:r>
              <a:rPr lang="vi-VN" sz="40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ư</a:t>
            </a:r>
            <a:r>
              <a:rPr lang="en-US" sz="4000" b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ợc</a:t>
            </a:r>
            <a:r>
              <a:rPr lang="en-US" sz="40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 </a:t>
            </a:r>
            <a:r>
              <a:rPr lang="en-US" sz="4000" b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phát</a:t>
            </a:r>
            <a:r>
              <a:rPr lang="en-US" sz="40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 </a:t>
            </a:r>
            <a:r>
              <a:rPr lang="en-US" sz="4000" b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triển</a:t>
            </a:r>
            <a:r>
              <a:rPr lang="en-US" sz="40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 </a:t>
            </a:r>
            <a:r>
              <a:rPr lang="en-US" sz="4000" b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bởi</a:t>
            </a:r>
            <a:r>
              <a:rPr lang="en-US" sz="40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 Yan </a:t>
            </a:r>
            <a:r>
              <a:rPr lang="en-US" sz="4000" b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LeCun</a:t>
            </a:r>
            <a:r>
              <a:rPr lang="en-US" sz="40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. 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Là</a:t>
            </a:r>
            <a:r>
              <a:rPr lang="en-US" sz="40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 </a:t>
            </a:r>
            <a:r>
              <a:rPr lang="en-US" sz="4000" b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tập</a:t>
            </a:r>
            <a:r>
              <a:rPr lang="en-US" sz="40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 </a:t>
            </a:r>
            <a:r>
              <a:rPr lang="en-US" sz="4000" b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dữ</a:t>
            </a:r>
            <a:r>
              <a:rPr lang="en-US" sz="40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 </a:t>
            </a:r>
            <a:r>
              <a:rPr lang="en-US" sz="4000" b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liệu</a:t>
            </a:r>
            <a:r>
              <a:rPr lang="en-US" sz="40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 </a:t>
            </a:r>
            <a:r>
              <a:rPr lang="en-US" sz="4000" b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gồm</a:t>
            </a:r>
            <a:r>
              <a:rPr lang="en-US" sz="40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 70000 </a:t>
            </a:r>
            <a:r>
              <a:rPr lang="en-US" sz="4000" b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bức</a:t>
            </a:r>
            <a:r>
              <a:rPr lang="en-US" sz="40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 </a:t>
            </a:r>
            <a:r>
              <a:rPr lang="en-US" sz="4000" b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ảnh</a:t>
            </a:r>
            <a:r>
              <a:rPr lang="en-US" sz="40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 </a:t>
            </a:r>
            <a:r>
              <a:rPr lang="en-US" sz="4000" b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đã</a:t>
            </a:r>
            <a:r>
              <a:rPr lang="en-US" sz="40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 đ</a:t>
            </a:r>
            <a:r>
              <a:rPr lang="vi-VN" sz="40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ư</a:t>
            </a:r>
            <a:r>
              <a:rPr lang="en-US" sz="4000" b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ợc</a:t>
            </a:r>
            <a:r>
              <a:rPr lang="en-US" sz="40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 </a:t>
            </a:r>
            <a:r>
              <a:rPr lang="en-US" sz="4000" b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dán</a:t>
            </a:r>
            <a:r>
              <a:rPr lang="en-US" sz="40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 </a:t>
            </a:r>
            <a:r>
              <a:rPr lang="en-US" sz="4000" b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nhãn</a:t>
            </a:r>
            <a:endParaRPr lang="en-US" sz="4000" b="1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sym typeface="Montserrat-SemiBold"/>
            </a:endParaRP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Mỗi</a:t>
            </a:r>
            <a:r>
              <a:rPr lang="en-US" sz="40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 </a:t>
            </a:r>
            <a:r>
              <a:rPr lang="en-US" sz="4000" b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bức</a:t>
            </a:r>
            <a:r>
              <a:rPr lang="en-US" sz="40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 </a:t>
            </a:r>
            <a:r>
              <a:rPr lang="en-US" sz="4000" b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ảnh</a:t>
            </a:r>
            <a:r>
              <a:rPr lang="en-US" sz="40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 </a:t>
            </a:r>
            <a:r>
              <a:rPr lang="en-US" sz="4000" b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có</a:t>
            </a:r>
            <a:r>
              <a:rPr lang="en-US" sz="40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 </a:t>
            </a:r>
            <a:r>
              <a:rPr lang="en-US" sz="4000" b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kích</a:t>
            </a:r>
            <a:r>
              <a:rPr lang="en-US" sz="40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 </a:t>
            </a:r>
            <a:r>
              <a:rPr lang="en-US" sz="4000" b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th</a:t>
            </a:r>
            <a:r>
              <a:rPr lang="vi-VN" sz="40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ư</a:t>
            </a:r>
            <a:r>
              <a:rPr lang="en-US" sz="4000" b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ớc</a:t>
            </a:r>
            <a:r>
              <a:rPr lang="en-US" sz="40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 28 x 28 pixels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Training Set : 60000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sym typeface="Montserrat-SemiBold"/>
              </a:rPr>
              <a:t>Testing Set : 10000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b="1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sym typeface="Montserrat-SemiBold"/>
            </a:endParaRP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b="1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4" name="Picture 2" descr="Kết quả hình ảnh cho tiểu sử Yann lecun là ai">
            <a:extLst>
              <a:ext uri="{FF2B5EF4-FFF2-40B4-BE49-F238E27FC236}">
                <a16:creationId xmlns:a16="http://schemas.microsoft.com/office/drawing/2014/main" id="{B3ECC13D-710A-4C32-8243-B65A871F2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852" y="1738118"/>
            <a:ext cx="3176298" cy="497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ết quả hình ảnh cho mnist dataset">
            <a:extLst>
              <a:ext uri="{FF2B5EF4-FFF2-40B4-BE49-F238E27FC236}">
                <a16:creationId xmlns:a16="http://schemas.microsoft.com/office/drawing/2014/main" id="{D1E5FAF7-AB03-4D7F-9615-8E885DF44F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132" y="7167793"/>
            <a:ext cx="5796182" cy="579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8177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82"/>
          <p:cNvSpPr/>
          <p:nvPr/>
        </p:nvSpPr>
        <p:spPr>
          <a:xfrm flipH="1">
            <a:off x="488829" y="743032"/>
            <a:ext cx="1" cy="2517308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26" name="Shape 83"/>
          <p:cNvSpPr/>
          <p:nvPr/>
        </p:nvSpPr>
        <p:spPr>
          <a:xfrm>
            <a:off x="1295162" y="1186755"/>
            <a:ext cx="2909193" cy="2654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reconigtion</a:t>
            </a:r>
            <a:endParaRPr sz="1350"/>
          </a:p>
        </p:txBody>
      </p:sp>
      <p:sp>
        <p:nvSpPr>
          <p:cNvPr id="27" name="Shape 84"/>
          <p:cNvSpPr/>
          <p:nvPr/>
        </p:nvSpPr>
        <p:spPr>
          <a:xfrm>
            <a:off x="1329670" y="1741828"/>
            <a:ext cx="14350872" cy="23766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vi-VN" sz="6000" dirty="0">
                <a:solidFill>
                  <a:srgbClr val="FFC000"/>
                </a:solidFill>
              </a:rPr>
              <a:t>TÀI LIỆU THAM KHẢO</a:t>
            </a:r>
            <a:endParaRPr sz="6000" dirty="0">
              <a:solidFill>
                <a:srgbClr val="FFC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C71FE8-28BD-4462-8F19-20346DF585BE}"/>
              </a:ext>
            </a:extLst>
          </p:cNvPr>
          <p:cNvSpPr txBox="1"/>
          <p:nvPr/>
        </p:nvSpPr>
        <p:spPr>
          <a:xfrm>
            <a:off x="1295162" y="3564462"/>
            <a:ext cx="15765446" cy="80791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Recognizing Handwritten Digits and Characters Vishnu </a:t>
            </a:r>
            <a:r>
              <a:rPr lang="en-US" sz="4000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Sundaresan</a:t>
            </a:r>
            <a:r>
              <a:rPr lang="en-US" sz="4000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Stanford University vishnu@stanford.edu Jasper Lin Stanford University jasperlin@stanford.edu]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CHAPTER 1. Using neural nets to recognize handwritten digits By Michael Nielsen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ImageNet Classification with Deep Convolutional Neural Networks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Convolutional Neural Network Committees for Handwritten Character Classification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Convolutional Networks for Images, Speech, and Time-Series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CONVOLUTIONAL NEURAL NETWORK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Quick Introduction to Neural Networks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 Intuitive Explanation of Convolutional Neural Networks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strike="noStrike" cap="none" spc="0" normalizeH="0" baseline="0" dirty="0">
              <a:ln>
                <a:noFill/>
              </a:ln>
              <a:solidFill>
                <a:srgbClr val="A6A7AC"/>
              </a:solidFill>
              <a:effectLst/>
              <a:uFillTx/>
              <a:latin typeface="Roboto" panose="02000000000000000000" pitchFamily="2" charset="0"/>
              <a:ea typeface="Roboto" panose="02000000000000000000" pitchFamily="2" charset="0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60626306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xfrm>
            <a:off x="17505314" y="762696"/>
            <a:ext cx="455930" cy="30777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82" name="Shape 82"/>
          <p:cNvSpPr/>
          <p:nvPr/>
        </p:nvSpPr>
        <p:spPr>
          <a:xfrm flipH="1">
            <a:off x="783798" y="1446613"/>
            <a:ext cx="1" cy="3996014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83" name="Shape 83"/>
          <p:cNvSpPr/>
          <p:nvPr/>
        </p:nvSpPr>
        <p:spPr>
          <a:xfrm>
            <a:off x="1590129" y="1540242"/>
            <a:ext cx="2909193" cy="2654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reconigtion</a:t>
            </a:r>
            <a:endParaRPr sz="1350"/>
          </a:p>
        </p:txBody>
      </p:sp>
      <p:sp>
        <p:nvSpPr>
          <p:cNvPr id="84" name="Shape 84"/>
          <p:cNvSpPr/>
          <p:nvPr/>
        </p:nvSpPr>
        <p:spPr>
          <a:xfrm>
            <a:off x="1581855" y="1979838"/>
            <a:ext cx="6824755" cy="100027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6000">
                <a:solidFill>
                  <a:srgbClr val="FFC000"/>
                </a:solidFill>
              </a:rPr>
              <a:t>Related Works</a:t>
            </a:r>
            <a:endParaRPr sz="6000">
              <a:solidFill>
                <a:srgbClr val="FFC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65ED27-FA42-49A1-8237-E0AE56D85021}"/>
              </a:ext>
            </a:extLst>
          </p:cNvPr>
          <p:cNvSpPr/>
          <p:nvPr/>
        </p:nvSpPr>
        <p:spPr>
          <a:xfrm>
            <a:off x="4697391" y="3557935"/>
            <a:ext cx="8893218" cy="1000274"/>
          </a:xfrm>
          <a:prstGeom prst="rect">
            <a:avLst/>
          </a:prstGeom>
          <a:solidFill>
            <a:schemeClr val="tx2">
              <a:lumMod val="25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b="1" dirty="0">
                <a:solidFill>
                  <a:srgbClr val="FFC000"/>
                </a:solidFill>
                <a:latin typeface="Montserrat-SemiBold"/>
                <a:sym typeface="Helvetica Light"/>
              </a:rPr>
              <a:t>SUPERVISED LEARNING</a:t>
            </a:r>
          </a:p>
        </p:txBody>
      </p:sp>
      <p:pic>
        <p:nvPicPr>
          <p:cNvPr id="2050" name="Picture 2" descr="Hình ảnh có liên quan">
            <a:extLst>
              <a:ext uri="{FF2B5EF4-FFF2-40B4-BE49-F238E27FC236}">
                <a16:creationId xmlns:a16="http://schemas.microsoft.com/office/drawing/2014/main" id="{D5200384-0A7D-4BEF-B781-A795FF8A53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33" y="4846108"/>
            <a:ext cx="7805756" cy="585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ết quả hình ảnh cho Linear Classifiers">
            <a:extLst>
              <a:ext uri="{FF2B5EF4-FFF2-40B4-BE49-F238E27FC236}">
                <a16:creationId xmlns:a16="http://schemas.microsoft.com/office/drawing/2014/main" id="{D5E22283-047B-4449-B355-3AF2F9E5FB0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171" y="4846108"/>
            <a:ext cx="5990439" cy="589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1CC87D-8388-4BB7-A67D-D8D7247215E5}"/>
              </a:ext>
            </a:extLst>
          </p:cNvPr>
          <p:cNvSpPr txBox="1"/>
          <p:nvPr/>
        </p:nvSpPr>
        <p:spPr>
          <a:xfrm>
            <a:off x="1285012" y="11332631"/>
            <a:ext cx="7121598" cy="10618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88.03% on training set and 88.69% on testing 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5127EC-9151-4DD9-91F8-C3BE7D28A86E}"/>
              </a:ext>
            </a:extLst>
          </p:cNvPr>
          <p:cNvSpPr txBox="1"/>
          <p:nvPr/>
        </p:nvSpPr>
        <p:spPr>
          <a:xfrm>
            <a:off x="9447233" y="11296169"/>
            <a:ext cx="7805756" cy="10618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93,73% on training set and 93,28% on testing 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7791B-318B-42BA-9ED3-90387325C0E5}"/>
              </a:ext>
            </a:extLst>
          </p:cNvPr>
          <p:cNvSpPr txBox="1"/>
          <p:nvPr/>
        </p:nvSpPr>
        <p:spPr>
          <a:xfrm>
            <a:off x="2691233" y="10742173"/>
            <a:ext cx="4012317" cy="6924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Linear Classifiers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D4595-9FE8-458A-AD69-1D7DE50CA529}"/>
              </a:ext>
            </a:extLst>
          </p:cNvPr>
          <p:cNvSpPr txBox="1"/>
          <p:nvPr/>
        </p:nvSpPr>
        <p:spPr>
          <a:xfrm>
            <a:off x="11044191" y="10742172"/>
            <a:ext cx="4611840" cy="6924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K-Nearest Neighbor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xfrm>
            <a:off x="17505314" y="762696"/>
            <a:ext cx="455930" cy="30777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82" name="Shape 82"/>
          <p:cNvSpPr/>
          <p:nvPr/>
        </p:nvSpPr>
        <p:spPr>
          <a:xfrm flipH="1">
            <a:off x="783798" y="1446613"/>
            <a:ext cx="1" cy="3996014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83" name="Shape 83"/>
          <p:cNvSpPr/>
          <p:nvPr/>
        </p:nvSpPr>
        <p:spPr>
          <a:xfrm>
            <a:off x="1573581" y="1446613"/>
            <a:ext cx="2909193" cy="2654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reconigtion</a:t>
            </a:r>
            <a:endParaRPr sz="1350"/>
          </a:p>
        </p:txBody>
      </p:sp>
      <p:sp>
        <p:nvSpPr>
          <p:cNvPr id="84" name="Shape 84"/>
          <p:cNvSpPr/>
          <p:nvPr/>
        </p:nvSpPr>
        <p:spPr>
          <a:xfrm>
            <a:off x="1565307" y="1886209"/>
            <a:ext cx="6824755" cy="9441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vi-VN" sz="6000">
                <a:solidFill>
                  <a:srgbClr val="FFC000"/>
                </a:solidFill>
              </a:rPr>
              <a:t>METHOD</a:t>
            </a:r>
            <a:endParaRPr sz="6000">
              <a:solidFill>
                <a:srgbClr val="FFC000"/>
              </a:solidFill>
            </a:endParaRPr>
          </a:p>
        </p:txBody>
      </p:sp>
      <p:grpSp>
        <p:nvGrpSpPr>
          <p:cNvPr id="89" name="Group 89"/>
          <p:cNvGrpSpPr/>
          <p:nvPr/>
        </p:nvGrpSpPr>
        <p:grpSpPr>
          <a:xfrm>
            <a:off x="6468372" y="4641706"/>
            <a:ext cx="5351256" cy="621065"/>
            <a:chOff x="0" y="0"/>
            <a:chExt cx="7135009" cy="828086"/>
          </a:xfrm>
        </p:grpSpPr>
        <p:sp>
          <p:nvSpPr>
            <p:cNvPr id="86" name="Shape 86"/>
            <p:cNvSpPr/>
            <p:nvPr/>
          </p:nvSpPr>
          <p:spPr>
            <a:xfrm>
              <a:off x="0" y="0"/>
              <a:ext cx="828086" cy="828086"/>
            </a:xfrm>
            <a:prstGeom prst="ellipse">
              <a:avLst/>
            </a:prstGeom>
            <a:solidFill>
              <a:srgbClr val="F56C2E"/>
            </a:solidFill>
            <a:ln w="3175" cap="flat">
              <a:noFill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50"/>
            </a:p>
          </p:txBody>
        </p:sp>
        <p:sp>
          <p:nvSpPr>
            <p:cNvPr id="87" name="Shape 87"/>
            <p:cNvSpPr/>
            <p:nvPr/>
          </p:nvSpPr>
          <p:spPr>
            <a:xfrm>
              <a:off x="275856" y="214033"/>
              <a:ext cx="301773" cy="349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97" y="0"/>
                  </a:moveTo>
                  <a:lnTo>
                    <a:pt x="7103" y="0"/>
                  </a:lnTo>
                  <a:lnTo>
                    <a:pt x="7103" y="1998"/>
                  </a:lnTo>
                  <a:lnTo>
                    <a:pt x="14497" y="1998"/>
                  </a:lnTo>
                  <a:lnTo>
                    <a:pt x="14497" y="0"/>
                  </a:lnTo>
                  <a:close/>
                  <a:moveTo>
                    <a:pt x="9664" y="13484"/>
                  </a:moveTo>
                  <a:lnTo>
                    <a:pt x="11936" y="13484"/>
                  </a:lnTo>
                  <a:lnTo>
                    <a:pt x="11936" y="7117"/>
                  </a:lnTo>
                  <a:lnTo>
                    <a:pt x="9664" y="7117"/>
                  </a:lnTo>
                  <a:lnTo>
                    <a:pt x="9664" y="13484"/>
                  </a:lnTo>
                  <a:close/>
                  <a:moveTo>
                    <a:pt x="19087" y="6534"/>
                  </a:moveTo>
                  <a:lnTo>
                    <a:pt x="20923" y="5161"/>
                  </a:lnTo>
                  <a:cubicBezTo>
                    <a:pt x="20440" y="4578"/>
                    <a:pt x="19764" y="4162"/>
                    <a:pt x="19087" y="3579"/>
                  </a:cubicBezTo>
                  <a:lnTo>
                    <a:pt x="17444" y="5161"/>
                  </a:lnTo>
                  <a:cubicBezTo>
                    <a:pt x="15608" y="3746"/>
                    <a:pt x="13337" y="2955"/>
                    <a:pt x="10776" y="2955"/>
                  </a:cubicBezTo>
                  <a:cubicBezTo>
                    <a:pt x="4832" y="2955"/>
                    <a:pt x="0" y="7034"/>
                    <a:pt x="0" y="12277"/>
                  </a:cubicBezTo>
                  <a:cubicBezTo>
                    <a:pt x="0" y="17521"/>
                    <a:pt x="4832" y="21600"/>
                    <a:pt x="10776" y="21600"/>
                  </a:cubicBezTo>
                  <a:cubicBezTo>
                    <a:pt x="16768" y="21600"/>
                    <a:pt x="21600" y="17646"/>
                    <a:pt x="21600" y="12277"/>
                  </a:cubicBezTo>
                  <a:cubicBezTo>
                    <a:pt x="21600" y="10113"/>
                    <a:pt x="20682" y="8116"/>
                    <a:pt x="19087" y="6534"/>
                  </a:cubicBezTo>
                  <a:close/>
                  <a:moveTo>
                    <a:pt x="10776" y="19602"/>
                  </a:moveTo>
                  <a:cubicBezTo>
                    <a:pt x="5944" y="19602"/>
                    <a:pt x="2271" y="16356"/>
                    <a:pt x="2271" y="12277"/>
                  </a:cubicBezTo>
                  <a:cubicBezTo>
                    <a:pt x="2271" y="8240"/>
                    <a:pt x="6089" y="5161"/>
                    <a:pt x="10776" y="5161"/>
                  </a:cubicBezTo>
                  <a:cubicBezTo>
                    <a:pt x="15511" y="5161"/>
                    <a:pt x="19087" y="8240"/>
                    <a:pt x="19087" y="12277"/>
                  </a:cubicBezTo>
                  <a:cubicBezTo>
                    <a:pt x="19087" y="16356"/>
                    <a:pt x="15415" y="19602"/>
                    <a:pt x="10776" y="19602"/>
                  </a:cubicBezTo>
                  <a:close/>
                </a:path>
              </a:pathLst>
            </a:custGeom>
            <a:solidFill>
              <a:srgbClr val="393941"/>
            </a:solidFill>
            <a:ln w="3175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l" defTabSz="6858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 sz="1350"/>
            </a:p>
          </p:txBody>
        </p:sp>
        <p:sp>
          <p:nvSpPr>
            <p:cNvPr id="88" name="Shape 88"/>
            <p:cNvSpPr/>
            <p:nvPr/>
          </p:nvSpPr>
          <p:spPr>
            <a:xfrm>
              <a:off x="1141915" y="61561"/>
              <a:ext cx="5993094" cy="66787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numCol="1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vi-VN" sz="3600" dirty="0">
                  <a:solidFill>
                    <a:srgbClr val="FFC000"/>
                  </a:solidFill>
                </a:rPr>
                <a:t>NEURAL NETWORK</a:t>
              </a:r>
              <a:endParaRPr sz="36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83DB89A-E61D-42A6-9E68-0049318B9EFF}"/>
              </a:ext>
            </a:extLst>
          </p:cNvPr>
          <p:cNvGrpSpPr/>
          <p:nvPr/>
        </p:nvGrpSpPr>
        <p:grpSpPr>
          <a:xfrm>
            <a:off x="6468372" y="8417912"/>
            <a:ext cx="5453848" cy="944105"/>
            <a:chOff x="10007311" y="8586855"/>
            <a:chExt cx="5453848" cy="944105"/>
          </a:xfrm>
        </p:grpSpPr>
        <p:sp>
          <p:nvSpPr>
            <p:cNvPr id="97" name="Shape 97"/>
            <p:cNvSpPr/>
            <p:nvPr/>
          </p:nvSpPr>
          <p:spPr>
            <a:xfrm>
              <a:off x="10007311" y="8762282"/>
              <a:ext cx="621065" cy="621065"/>
            </a:xfrm>
            <a:prstGeom prst="ellipse">
              <a:avLst/>
            </a:prstGeom>
            <a:solidFill>
              <a:srgbClr val="F56C2E"/>
            </a:solidFill>
            <a:ln w="3175">
              <a:miter lim="400000"/>
            </a:ln>
          </p:spPr>
          <p:txBody>
            <a:bodyPr lIns="28575" tIns="28575" rIns="28575" bIns="28575" anchor="ctr"/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50"/>
            </a:p>
          </p:txBody>
        </p:sp>
        <p:sp>
          <p:nvSpPr>
            <p:cNvPr id="98" name="Shape 98"/>
            <p:cNvSpPr/>
            <p:nvPr/>
          </p:nvSpPr>
          <p:spPr>
            <a:xfrm>
              <a:off x="10863747" y="8586855"/>
              <a:ext cx="4597412" cy="94410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vi-VN" sz="3600" dirty="0">
                  <a:solidFill>
                    <a:srgbClr val="FFC000"/>
                  </a:solidFill>
                </a:rPr>
                <a:t>CONVOLUTIONAL </a:t>
              </a:r>
            </a:p>
            <a:p>
              <a:r>
                <a:rPr lang="vi-VN" sz="3600" dirty="0">
                  <a:solidFill>
                    <a:srgbClr val="FFC000"/>
                  </a:solidFill>
                </a:rPr>
                <a:t>NAURON NETWORK</a:t>
              </a:r>
              <a:endParaRPr sz="3600" dirty="0">
                <a:solidFill>
                  <a:srgbClr val="FFC000"/>
                </a:solidFill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10209296" y="8946338"/>
              <a:ext cx="217095" cy="227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020"/>
                  </a:moveTo>
                  <a:lnTo>
                    <a:pt x="21600" y="12986"/>
                  </a:lnTo>
                  <a:lnTo>
                    <a:pt x="12524" y="7618"/>
                  </a:lnTo>
                  <a:lnTo>
                    <a:pt x="12524" y="1645"/>
                  </a:lnTo>
                  <a:cubicBezTo>
                    <a:pt x="12524" y="822"/>
                    <a:pt x="11662" y="0"/>
                    <a:pt x="10800" y="0"/>
                  </a:cubicBezTo>
                  <a:cubicBezTo>
                    <a:pt x="9938" y="0"/>
                    <a:pt x="9076" y="822"/>
                    <a:pt x="9076" y="1645"/>
                  </a:cubicBezTo>
                  <a:lnTo>
                    <a:pt x="9076" y="7618"/>
                  </a:lnTo>
                  <a:lnTo>
                    <a:pt x="0" y="12986"/>
                  </a:lnTo>
                  <a:lnTo>
                    <a:pt x="0" y="15020"/>
                  </a:lnTo>
                  <a:lnTo>
                    <a:pt x="9076" y="12337"/>
                  </a:lnTo>
                  <a:lnTo>
                    <a:pt x="9076" y="18310"/>
                  </a:lnTo>
                  <a:lnTo>
                    <a:pt x="6897" y="19955"/>
                  </a:lnTo>
                  <a:lnTo>
                    <a:pt x="6897" y="21600"/>
                  </a:lnTo>
                  <a:lnTo>
                    <a:pt x="10800" y="20604"/>
                  </a:lnTo>
                  <a:lnTo>
                    <a:pt x="14657" y="21600"/>
                  </a:lnTo>
                  <a:lnTo>
                    <a:pt x="14657" y="19955"/>
                  </a:lnTo>
                  <a:lnTo>
                    <a:pt x="12524" y="18310"/>
                  </a:lnTo>
                  <a:lnTo>
                    <a:pt x="12524" y="12337"/>
                  </a:lnTo>
                  <a:lnTo>
                    <a:pt x="21600" y="15020"/>
                  </a:lnTo>
                </a:path>
              </a:pathLst>
            </a:custGeom>
            <a:solidFill>
              <a:srgbClr val="393941"/>
            </a:solidFill>
            <a:ln w="3175">
              <a:miter lim="400000"/>
            </a:ln>
          </p:spPr>
          <p:txBody>
            <a:bodyPr lIns="34289" rIns="34289" anchor="ctr"/>
            <a:lstStyle/>
            <a:p>
              <a:pPr algn="l" defTabSz="6858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 sz="135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29FF8E4-FF83-49D0-A636-9FF3EE5AD632}"/>
              </a:ext>
            </a:extLst>
          </p:cNvPr>
          <p:cNvGrpSpPr/>
          <p:nvPr/>
        </p:nvGrpSpPr>
        <p:grpSpPr>
          <a:xfrm>
            <a:off x="6468372" y="6547467"/>
            <a:ext cx="6474962" cy="621065"/>
            <a:chOff x="10007311" y="6707162"/>
            <a:chExt cx="6474962" cy="621065"/>
          </a:xfrm>
        </p:grpSpPr>
        <p:sp>
          <p:nvSpPr>
            <p:cNvPr id="94" name="Shape 94"/>
            <p:cNvSpPr/>
            <p:nvPr/>
          </p:nvSpPr>
          <p:spPr>
            <a:xfrm>
              <a:off x="10007311" y="6707162"/>
              <a:ext cx="621065" cy="621065"/>
            </a:xfrm>
            <a:prstGeom prst="ellipse">
              <a:avLst/>
            </a:prstGeom>
            <a:solidFill>
              <a:srgbClr val="F56C2E"/>
            </a:solidFill>
            <a:ln w="3175">
              <a:miter lim="400000"/>
            </a:ln>
          </p:spPr>
          <p:txBody>
            <a:bodyPr lIns="28575" tIns="28575" rIns="28575" bIns="28575" anchor="ctr"/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50"/>
            </a:p>
          </p:txBody>
        </p:sp>
        <p:sp>
          <p:nvSpPr>
            <p:cNvPr id="95" name="Shape 95"/>
            <p:cNvSpPr/>
            <p:nvPr/>
          </p:nvSpPr>
          <p:spPr>
            <a:xfrm>
              <a:off x="10863747" y="6753334"/>
              <a:ext cx="5618526" cy="50090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sz="3600" dirty="0">
                  <a:solidFill>
                    <a:srgbClr val="FFC000"/>
                  </a:solidFill>
                </a:rPr>
                <a:t>1 - </a:t>
              </a:r>
              <a:r>
                <a:rPr lang="vi-VN" sz="3600" dirty="0">
                  <a:solidFill>
                    <a:srgbClr val="FFC000"/>
                  </a:solidFill>
                </a:rPr>
                <a:t>LAYER N</a:t>
              </a:r>
              <a:r>
                <a:rPr lang="en-US" sz="3600" dirty="0">
                  <a:solidFill>
                    <a:srgbClr val="FFC000"/>
                  </a:solidFill>
                </a:rPr>
                <a:t>EURAL</a:t>
              </a:r>
              <a:r>
                <a:rPr lang="vi-VN" sz="3600" dirty="0">
                  <a:solidFill>
                    <a:srgbClr val="FFC000"/>
                  </a:solidFill>
                </a:rPr>
                <a:t> NETWORK</a:t>
              </a:r>
              <a:endParaRPr sz="3600" dirty="0">
                <a:solidFill>
                  <a:srgbClr val="FFC000"/>
                </a:solidFill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10224106" y="6858830"/>
              <a:ext cx="206525" cy="308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8573"/>
                    <a:pt x="20032" y="6514"/>
                    <a:pt x="17452" y="5130"/>
                  </a:cubicBezTo>
                  <a:lnTo>
                    <a:pt x="16187" y="0"/>
                  </a:lnTo>
                  <a:lnTo>
                    <a:pt x="5413" y="0"/>
                  </a:lnTo>
                  <a:lnTo>
                    <a:pt x="4097" y="5130"/>
                  </a:lnTo>
                  <a:cubicBezTo>
                    <a:pt x="1821" y="6514"/>
                    <a:pt x="0" y="8573"/>
                    <a:pt x="0" y="10800"/>
                  </a:cubicBezTo>
                  <a:cubicBezTo>
                    <a:pt x="0" y="13027"/>
                    <a:pt x="1821" y="15086"/>
                    <a:pt x="4097" y="16436"/>
                  </a:cubicBezTo>
                  <a:lnTo>
                    <a:pt x="5413" y="21600"/>
                  </a:lnTo>
                  <a:lnTo>
                    <a:pt x="16187" y="21600"/>
                  </a:lnTo>
                  <a:lnTo>
                    <a:pt x="17452" y="16436"/>
                  </a:lnTo>
                  <a:cubicBezTo>
                    <a:pt x="20032" y="15086"/>
                    <a:pt x="21600" y="13027"/>
                    <a:pt x="21600" y="10800"/>
                  </a:cubicBezTo>
                  <a:close/>
                  <a:moveTo>
                    <a:pt x="2833" y="10800"/>
                  </a:moveTo>
                  <a:cubicBezTo>
                    <a:pt x="2833" y="7864"/>
                    <a:pt x="6424" y="5468"/>
                    <a:pt x="10775" y="5468"/>
                  </a:cubicBezTo>
                  <a:cubicBezTo>
                    <a:pt x="15176" y="5468"/>
                    <a:pt x="18767" y="7864"/>
                    <a:pt x="18767" y="10800"/>
                  </a:cubicBezTo>
                  <a:cubicBezTo>
                    <a:pt x="18767" y="13702"/>
                    <a:pt x="15176" y="16099"/>
                    <a:pt x="10775" y="16099"/>
                  </a:cubicBezTo>
                  <a:cubicBezTo>
                    <a:pt x="6424" y="16099"/>
                    <a:pt x="2833" y="13702"/>
                    <a:pt x="2833" y="10800"/>
                  </a:cubicBezTo>
                  <a:close/>
                </a:path>
              </a:pathLst>
            </a:custGeom>
            <a:solidFill>
              <a:srgbClr val="393941"/>
            </a:solidFill>
            <a:ln w="3175">
              <a:miter lim="400000"/>
            </a:ln>
          </p:spPr>
          <p:txBody>
            <a:bodyPr lIns="34289" rIns="34289" anchor="ctr"/>
            <a:lstStyle/>
            <a:p>
              <a:pPr algn="l" defTabSz="6858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12371973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1581855" y="1699153"/>
            <a:ext cx="3702307" cy="265457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RECORNIGTION</a:t>
            </a:r>
            <a:endParaRPr sz="1350"/>
          </a:p>
        </p:txBody>
      </p:sp>
      <p:sp>
        <p:nvSpPr>
          <p:cNvPr id="104" name="Shape 104"/>
          <p:cNvSpPr/>
          <p:nvPr/>
        </p:nvSpPr>
        <p:spPr>
          <a:xfrm>
            <a:off x="1581855" y="2046249"/>
            <a:ext cx="9478108" cy="17076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vi-VN" sz="7500" dirty="0">
                <a:solidFill>
                  <a:srgbClr val="FFC000"/>
                </a:solidFill>
              </a:rPr>
              <a:t>N</a:t>
            </a:r>
            <a:r>
              <a:rPr lang="en-US" sz="7500" dirty="0">
                <a:solidFill>
                  <a:srgbClr val="FFC000"/>
                </a:solidFill>
              </a:rPr>
              <a:t>EURAL</a:t>
            </a:r>
            <a:r>
              <a:rPr lang="vi-VN" sz="7500" dirty="0">
                <a:solidFill>
                  <a:srgbClr val="FFC000"/>
                </a:solidFill>
              </a:rPr>
              <a:t> NETW</a:t>
            </a:r>
            <a:r>
              <a:rPr lang="en-US" sz="7500" dirty="0">
                <a:solidFill>
                  <a:srgbClr val="FFC000"/>
                </a:solidFill>
              </a:rPr>
              <a:t>OR</a:t>
            </a:r>
            <a:r>
              <a:rPr lang="vi-VN" sz="7500" dirty="0">
                <a:solidFill>
                  <a:srgbClr val="FFC000"/>
                </a:solidFill>
              </a:rPr>
              <a:t>K</a:t>
            </a:r>
            <a:endParaRPr sz="7500" dirty="0">
              <a:solidFill>
                <a:srgbClr val="FFC000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1607841" y="3325118"/>
            <a:ext cx="15488667" cy="0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3" name="Rectangle 2"/>
          <p:cNvSpPr/>
          <p:nvPr/>
        </p:nvSpPr>
        <p:spPr>
          <a:xfrm>
            <a:off x="17373600" y="694445"/>
            <a:ext cx="914400" cy="538609"/>
          </a:xfrm>
          <a:prstGeom prst="rect">
            <a:avLst/>
          </a:prstGeom>
          <a:noFill/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6</a:t>
            </a:r>
            <a:endParaRPr kumimoji="0" lang="vi-VN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85888" y="6070714"/>
            <a:ext cx="5610621" cy="38779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Đ</a:t>
            </a:r>
            <a:r>
              <a:rPr lang="vi-VN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ư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ợc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xây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dựng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trên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cơ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sở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1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mạng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lưới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các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 Neural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nhân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tạo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tổ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chức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thành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từng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 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lớp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(Layer).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Kết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quả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của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mỗi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lớp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lại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biểu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diễn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các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thuộc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tính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(features)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của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 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lớp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cao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hơn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 (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lớp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phía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sau</a:t>
            </a:r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).</a:t>
            </a:r>
            <a:endParaRPr lang="vi-VN" sz="32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vi-VN" sz="2300" b="0" i="0" u="none" strike="noStrike" cap="none" spc="0" normalizeH="0" baseline="0" dirty="0">
              <a:ln>
                <a:noFill/>
              </a:ln>
              <a:solidFill>
                <a:srgbClr val="A6A7AC"/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4098" name="Picture 2" descr="Hình ảnh có liên quan">
            <a:extLst>
              <a:ext uri="{FF2B5EF4-FFF2-40B4-BE49-F238E27FC236}">
                <a16:creationId xmlns:a16="http://schemas.microsoft.com/office/drawing/2014/main" id="{635366F4-173E-4E8D-8D44-5FDF5016867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70" y="4329769"/>
            <a:ext cx="9581124" cy="696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1359433" y="657260"/>
            <a:ext cx="3702307" cy="265457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RECORNIGTION</a:t>
            </a:r>
            <a:endParaRPr sz="1350"/>
          </a:p>
        </p:txBody>
      </p:sp>
      <p:sp>
        <p:nvSpPr>
          <p:cNvPr id="104" name="Shape 104"/>
          <p:cNvSpPr/>
          <p:nvPr/>
        </p:nvSpPr>
        <p:spPr>
          <a:xfrm>
            <a:off x="1359433" y="1004356"/>
            <a:ext cx="9478108" cy="17076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vi-VN" sz="7500" dirty="0">
                <a:solidFill>
                  <a:srgbClr val="FFC000"/>
                </a:solidFill>
              </a:rPr>
              <a:t>N</a:t>
            </a:r>
            <a:r>
              <a:rPr lang="en-US" sz="7500" dirty="0">
                <a:solidFill>
                  <a:srgbClr val="FFC000"/>
                </a:solidFill>
              </a:rPr>
              <a:t>EURAL</a:t>
            </a:r>
            <a:r>
              <a:rPr lang="vi-VN" sz="7500" dirty="0">
                <a:solidFill>
                  <a:srgbClr val="FFC000"/>
                </a:solidFill>
              </a:rPr>
              <a:t> NETW</a:t>
            </a:r>
            <a:r>
              <a:rPr lang="en-US" sz="7500" dirty="0">
                <a:solidFill>
                  <a:srgbClr val="FFC000"/>
                </a:solidFill>
              </a:rPr>
              <a:t>OR</a:t>
            </a:r>
            <a:r>
              <a:rPr lang="vi-VN" sz="7500" dirty="0">
                <a:solidFill>
                  <a:srgbClr val="FFC000"/>
                </a:solidFill>
              </a:rPr>
              <a:t>K</a:t>
            </a:r>
            <a:endParaRPr sz="7500" dirty="0">
              <a:solidFill>
                <a:srgbClr val="FFC000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1385419" y="2283225"/>
            <a:ext cx="15488667" cy="0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3" name="Rectangle 2"/>
          <p:cNvSpPr/>
          <p:nvPr/>
        </p:nvSpPr>
        <p:spPr>
          <a:xfrm>
            <a:off x="17373600" y="694445"/>
            <a:ext cx="914400" cy="538609"/>
          </a:xfrm>
          <a:prstGeom prst="rect">
            <a:avLst/>
          </a:prstGeom>
          <a:noFill/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7</a:t>
            </a:r>
            <a:endParaRPr kumimoji="0" lang="vi-VN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6146" name="Picture 2" descr="Kết quả hình ảnh cho neural networks">
            <a:extLst>
              <a:ext uri="{FF2B5EF4-FFF2-40B4-BE49-F238E27FC236}">
                <a16:creationId xmlns:a16="http://schemas.microsoft.com/office/drawing/2014/main" id="{08776B19-AB78-48B7-BA0F-867B89B3962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434" y="2283225"/>
            <a:ext cx="15240000" cy="579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ình ảnh có liên quan">
            <a:extLst>
              <a:ext uri="{FF2B5EF4-FFF2-40B4-BE49-F238E27FC236}">
                <a16:creationId xmlns:a16="http://schemas.microsoft.com/office/drawing/2014/main" id="{48CCBB26-AA82-4444-B0EC-C0631162FC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433" y="8080545"/>
            <a:ext cx="1524000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90444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3388" y="1708025"/>
            <a:ext cx="7467676" cy="10299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98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56C2E"/>
          </a:solidFill>
          <a:ln w="3175"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129" name="Shape 129"/>
          <p:cNvSpPr/>
          <p:nvPr/>
        </p:nvSpPr>
        <p:spPr>
          <a:xfrm>
            <a:off x="9570742" y="2782543"/>
            <a:ext cx="2909193" cy="2654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RECORNIGTION</a:t>
            </a:r>
            <a:endParaRPr sz="1350"/>
          </a:p>
        </p:txBody>
      </p:sp>
      <p:sp>
        <p:nvSpPr>
          <p:cNvPr id="130" name="Shape 130"/>
          <p:cNvSpPr/>
          <p:nvPr/>
        </p:nvSpPr>
        <p:spPr>
          <a:xfrm>
            <a:off x="9536481" y="3048000"/>
            <a:ext cx="6824755" cy="18740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 lnSpcReduction="10000"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7500" dirty="0">
                <a:solidFill>
                  <a:srgbClr val="FFC000"/>
                </a:solidFill>
              </a:rPr>
              <a:t>1-</a:t>
            </a:r>
            <a:r>
              <a:rPr lang="vi-VN" sz="7500" dirty="0">
                <a:solidFill>
                  <a:srgbClr val="FFC000"/>
                </a:solidFill>
              </a:rPr>
              <a:t>LAYER NEURAL</a:t>
            </a:r>
          </a:p>
          <a:p>
            <a:r>
              <a:rPr lang="vi-VN" sz="7500" dirty="0">
                <a:solidFill>
                  <a:srgbClr val="FFC000"/>
                </a:solidFill>
              </a:rPr>
              <a:t>NETWORK</a:t>
            </a:r>
            <a:endParaRPr sz="7500" dirty="0">
              <a:solidFill>
                <a:srgbClr val="FFC000"/>
              </a:solidFill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9536481" y="4922095"/>
            <a:ext cx="6805727" cy="509126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Autofit/>
          </a:bodyPr>
          <a:lstStyle/>
          <a:p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Tập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chữ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số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viết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tay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MNIST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là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một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tập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dữ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liệu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có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những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bức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ảnh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trắng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đen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có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kích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cỡ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28x28 pixels.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Giải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pháp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đơn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giản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nhất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để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phân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loại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chúng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là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dùng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tất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cả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28x28 = 784 pixels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làm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tập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input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cho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mô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hình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1-Layer neural network.</a:t>
            </a:r>
            <a:endParaRPr sz="4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9570742" y="4747955"/>
            <a:ext cx="6790494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128" name="Shape 128"/>
          <p:cNvSpPr/>
          <p:nvPr/>
        </p:nvSpPr>
        <p:spPr>
          <a:xfrm>
            <a:off x="3388" y="1708024"/>
            <a:ext cx="7467676" cy="10299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98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56C2E">
              <a:alpha val="70000"/>
            </a:srgbClr>
          </a:solidFill>
          <a:ln w="3175"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pic>
        <p:nvPicPr>
          <p:cNvPr id="12" name="Picture 11" descr="https://codelabs.developers.google.com/codelabs/cloud-tensorflow-mnist/img/d5222c6e3d15770a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82" y="2782544"/>
            <a:ext cx="8043400" cy="72308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7373600" y="860699"/>
            <a:ext cx="914400" cy="538609"/>
          </a:xfrm>
          <a:prstGeom prst="rect">
            <a:avLst/>
          </a:prstGeom>
          <a:noFill/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9</a:t>
            </a:r>
            <a:endParaRPr kumimoji="0" lang="vi-VN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1359433" y="657260"/>
            <a:ext cx="3702307" cy="265457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vi-VN" sz="1350"/>
              <a:t>DIGIT RECORNIGTION</a:t>
            </a:r>
            <a:endParaRPr sz="1350"/>
          </a:p>
        </p:txBody>
      </p:sp>
      <p:sp>
        <p:nvSpPr>
          <p:cNvPr id="104" name="Shape 104"/>
          <p:cNvSpPr/>
          <p:nvPr/>
        </p:nvSpPr>
        <p:spPr>
          <a:xfrm>
            <a:off x="1359433" y="1004356"/>
            <a:ext cx="12924978" cy="17076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7500" dirty="0">
                <a:solidFill>
                  <a:srgbClr val="FFC000"/>
                </a:solidFill>
              </a:rPr>
              <a:t>1-LAYER NEURAL NETWORK</a:t>
            </a:r>
          </a:p>
        </p:txBody>
      </p:sp>
      <p:sp>
        <p:nvSpPr>
          <p:cNvPr id="106" name="Shape 106"/>
          <p:cNvSpPr/>
          <p:nvPr/>
        </p:nvSpPr>
        <p:spPr>
          <a:xfrm>
            <a:off x="1385419" y="2283225"/>
            <a:ext cx="15488667" cy="0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3" name="Rectangle 2"/>
          <p:cNvSpPr/>
          <p:nvPr/>
        </p:nvSpPr>
        <p:spPr>
          <a:xfrm>
            <a:off x="17373600" y="694445"/>
            <a:ext cx="914400" cy="538609"/>
          </a:xfrm>
          <a:prstGeom prst="rect">
            <a:avLst/>
          </a:prstGeom>
          <a:noFill/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10</a:t>
            </a:r>
            <a:endParaRPr kumimoji="0" lang="vi-VN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C0718-1F24-46B4-AAEE-4E0E4E935564}"/>
              </a:ext>
            </a:extLst>
          </p:cNvPr>
          <p:cNvGrpSpPr/>
          <p:nvPr/>
        </p:nvGrpSpPr>
        <p:grpSpPr>
          <a:xfrm>
            <a:off x="3163330" y="3286897"/>
            <a:ext cx="12554465" cy="8145875"/>
            <a:chOff x="3163330" y="3286897"/>
            <a:chExt cx="12554465" cy="814587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C7FF97B-E08E-467C-94E7-228D2FC69789}"/>
                </a:ext>
              </a:extLst>
            </p:cNvPr>
            <p:cNvSpPr/>
            <p:nvPr/>
          </p:nvSpPr>
          <p:spPr>
            <a:xfrm>
              <a:off x="3163330" y="3286897"/>
              <a:ext cx="12554465" cy="8145875"/>
            </a:xfrm>
            <a:prstGeom prst="rect">
              <a:avLst/>
            </a:prstGeom>
            <a:solidFill>
              <a:srgbClr val="F8F8F8"/>
            </a:solidFill>
            <a:ln w="3175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30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pic>
          <p:nvPicPr>
            <p:cNvPr id="8" name="Picture 7" descr="https://machinelearningcoban.com/assets/13_softmax/onevsrest.png">
              <a:extLst>
                <a:ext uri="{FF2B5EF4-FFF2-40B4-BE49-F238E27FC236}">
                  <a16:creationId xmlns:a16="http://schemas.microsoft.com/office/drawing/2014/main" id="{FFDF8004-42EF-4EA1-AC66-C5F59A29AFF8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0" y="3871478"/>
              <a:ext cx="11467070" cy="697671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789198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AC9006"/>
      </a:dk1>
      <a:lt1>
        <a:srgbClr val="A6A7AC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Regular"/>
        <a:ea typeface="Montserrat-Regular"/>
        <a:cs typeface="Montserrat-Regular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25000"/>
          </a:schemeClr>
        </a:solid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sz="3000" dirty="0" smtClean="0">
            <a:solidFill>
              <a:srgbClr val="FFFFFF"/>
            </a:solidFill>
            <a:latin typeface="Helvetica Light"/>
            <a:ea typeface="Helvetica Light"/>
            <a:cs typeface="Helvetica Light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just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A6A7AC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Regular"/>
        <a:ea typeface="Montserrat-Regular"/>
        <a:cs typeface="Montserrat-Regular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just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A6A7AC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932</Words>
  <Application>Microsoft Office PowerPoint</Application>
  <PresentationFormat>Custom</PresentationFormat>
  <Paragraphs>144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6" baseType="lpstr">
      <vt:lpstr>Arial</vt:lpstr>
      <vt:lpstr>Calibri</vt:lpstr>
      <vt:lpstr>Cambria Math</vt:lpstr>
      <vt:lpstr>Helvetica</vt:lpstr>
      <vt:lpstr>Helvetica Light</vt:lpstr>
      <vt:lpstr>Helvetica Neue</vt:lpstr>
      <vt:lpstr>Montserrat-Regular</vt:lpstr>
      <vt:lpstr>Montserrat-SemiBold</vt:lpstr>
      <vt:lpstr>PT Sans</vt:lpstr>
      <vt:lpstr>Roboto</vt:lpstr>
      <vt:lpstr>Roboto Regular</vt:lpstr>
      <vt:lpstr>Segoe UI</vt:lpstr>
      <vt:lpstr>Times New Roman</vt:lpstr>
      <vt:lpstr>Wingdings</vt:lpstr>
      <vt:lpstr>Wingdings 3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LAP10265-local</dc:creator>
  <cp:lastModifiedBy>Võ Anh Tuấn</cp:lastModifiedBy>
  <cp:revision>29</cp:revision>
  <dcterms:modified xsi:type="dcterms:W3CDTF">2018-01-05T04:44:40Z</dcterms:modified>
</cp:coreProperties>
</file>